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sldIdLst>
    <p:sldId id="297" r:id="rId2"/>
    <p:sldId id="287" r:id="rId3"/>
    <p:sldId id="288" r:id="rId4"/>
    <p:sldId id="299" r:id="rId5"/>
    <p:sldId id="298" r:id="rId6"/>
    <p:sldId id="261" r:id="rId7"/>
    <p:sldId id="262" r:id="rId8"/>
    <p:sldId id="264" r:id="rId9"/>
    <p:sldId id="263" r:id="rId10"/>
    <p:sldId id="265" r:id="rId11"/>
    <p:sldId id="266" r:id="rId12"/>
    <p:sldId id="267" r:id="rId13"/>
    <p:sldId id="268" r:id="rId14"/>
    <p:sldId id="269" r:id="rId15"/>
    <p:sldId id="271" r:id="rId16"/>
    <p:sldId id="296" r:id="rId17"/>
    <p:sldId id="272" r:id="rId18"/>
    <p:sldId id="273" r:id="rId19"/>
    <p:sldId id="275" r:id="rId20"/>
    <p:sldId id="276" r:id="rId21"/>
    <p:sldId id="277" r:id="rId22"/>
    <p:sldId id="278" r:id="rId23"/>
    <p:sldId id="279" r:id="rId24"/>
    <p:sldId id="295" r:id="rId25"/>
    <p:sldId id="280" r:id="rId26"/>
    <p:sldId id="281" r:id="rId27"/>
    <p:sldId id="282" r:id="rId28"/>
    <p:sldId id="283" r:id="rId29"/>
    <p:sldId id="284" r:id="rId30"/>
    <p:sldId id="285" r:id="rId31"/>
    <p:sldId id="286" r:id="rId32"/>
    <p:sldId id="289" r:id="rId33"/>
    <p:sldId id="292" r:id="rId34"/>
    <p:sldId id="290" r:id="rId35"/>
    <p:sldId id="294" r:id="rId36"/>
    <p:sldId id="300" r:id="rId37"/>
    <p:sldId id="302" r:id="rId38"/>
    <p:sldId id="303" r:id="rId39"/>
    <p:sldId id="301" r:id="rId4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40E536-3D7D-442D-B502-087CDAAF3B17}" type="datetimeFigureOut">
              <a:rPr lang="fr-FR" smtClean="0"/>
              <a:pPr/>
              <a:t>26/03/2014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8908C5-E247-47FC-BEF8-3EBC0FF2D8D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B8908C5-E247-47FC-BEF8-3EBC0FF2D8DC}"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646FE0-5B6C-4AD5-8422-3C2FC91D2F26}"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B0FA92B-BE0E-447B-A535-27A5F5404AE8}"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22</a:t>
            </a:fld>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A998FE2B-375B-420E-A21F-D1ABC61C4452}" type="slidenum">
              <a:rPr lang="fr-FR" smtClean="0"/>
              <a:pPr/>
              <a:t>24</a:t>
            </a:fld>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25</a:t>
            </a:fld>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26</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27</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28</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29</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B0FA92B-BE0E-447B-A535-27A5F5404AE8}"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30</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31</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B0FA92B-BE0E-447B-A535-27A5F5404AE8}" type="slidenum">
              <a:rPr lang="fr-FR" smtClean="0"/>
              <a:pPr/>
              <a:t>32</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B0FA92B-BE0E-447B-A535-27A5F5404AE8}" type="slidenum">
              <a:rPr lang="fr-FR" smtClean="0"/>
              <a:pPr/>
              <a:t>33</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B0FA92B-BE0E-447B-A535-27A5F5404AE8}" type="slidenum">
              <a:rPr lang="fr-FR" smtClean="0"/>
              <a:pPr/>
              <a:t>34</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B0FA92B-BE0E-447B-A535-27A5F5404AE8}" type="slidenum">
              <a:rPr lang="fr-FR" smtClean="0"/>
              <a:pPr/>
              <a:t>35</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B8908C5-E247-47FC-BEF8-3EBC0FF2D8DC}" type="slidenum">
              <a:rPr lang="fr-FR" smtClean="0"/>
              <a:pPr/>
              <a:t>36</a:t>
            </a:fld>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B8908C5-E247-47FC-BEF8-3EBC0FF2D8DC}" type="slidenum">
              <a:rPr lang="fr-FR" smtClean="0"/>
              <a:pPr/>
              <a:t>37</a:t>
            </a:fld>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B8908C5-E247-47FC-BEF8-3EBC0FF2D8DC}" type="slidenum">
              <a:rPr lang="fr-FR" smtClean="0"/>
              <a:pPr/>
              <a:t>38</a:t>
            </a:fld>
            <a:endParaRPr 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B8908C5-E247-47FC-BEF8-3EBC0FF2D8DC}" type="slidenum">
              <a:rPr lang="fr-FR" smtClean="0"/>
              <a:pPr/>
              <a:t>39</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B8908C5-E247-47FC-BEF8-3EBC0FF2D8DC}"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6B8908C5-E247-47FC-BEF8-3EBC0FF2D8DC}"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C4299BCB-A400-4A53-B7FD-A3A43E919DD4}"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079232A1-CE48-4528-B954-DDC74F7EF1CF}" type="slidenum">
              <a:rPr lang="en-US"/>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A5E96F87-43DE-464B-9D1F-C786E82FCF07}" type="slidenum">
              <a:rPr lang="en-US"/>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FAA6ACD4-542C-4E70-83E0-4EC3A6828045}" type="slidenum">
              <a:rPr lang="en-US"/>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1143000" y="609600"/>
            <a:ext cx="7799388" cy="54514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e la date 2"/>
          <p:cNvSpPr>
            <a:spLocks noGrp="1"/>
          </p:cNvSpPr>
          <p:nvPr>
            <p:ph type="dt" sz="half" idx="10"/>
          </p:nvPr>
        </p:nvSpPr>
        <p:spPr>
          <a:xfrm>
            <a:off x="1143000" y="6248400"/>
            <a:ext cx="1905000" cy="457200"/>
          </a:xfrm>
        </p:spPr>
        <p:txBody>
          <a:bodyPr/>
          <a:lstStyle>
            <a:lvl1pPr>
              <a:defRPr/>
            </a:lvl1pPr>
          </a:lstStyle>
          <a:p>
            <a:endParaRPr lang="fr-FR"/>
          </a:p>
        </p:txBody>
      </p:sp>
      <p:sp>
        <p:nvSpPr>
          <p:cNvPr id="4" name="Espace réservé du pied de page 3"/>
          <p:cNvSpPr>
            <a:spLocks noGrp="1"/>
          </p:cNvSpPr>
          <p:nvPr>
            <p:ph type="ftr" sz="quarter" idx="11"/>
          </p:nvPr>
        </p:nvSpPr>
        <p:spPr>
          <a:xfrm>
            <a:off x="3581400" y="6248400"/>
            <a:ext cx="2895600" cy="457200"/>
          </a:xfrm>
        </p:spPr>
        <p:txBody>
          <a:bodyPr/>
          <a:lstStyle>
            <a:lvl1pPr>
              <a:defRPr/>
            </a:lvl1pPr>
          </a:lstStyle>
          <a:p>
            <a:endParaRPr lang="fr-FR"/>
          </a:p>
        </p:txBody>
      </p:sp>
      <p:sp>
        <p:nvSpPr>
          <p:cNvPr id="5" name="Espace réservé du numéro de diapositive 4"/>
          <p:cNvSpPr>
            <a:spLocks noGrp="1"/>
          </p:cNvSpPr>
          <p:nvPr>
            <p:ph type="sldNum" sz="quarter" idx="12"/>
          </p:nvPr>
        </p:nvSpPr>
        <p:spPr>
          <a:xfrm>
            <a:off x="7010400" y="6248400"/>
            <a:ext cx="1905000" cy="457200"/>
          </a:xfrm>
        </p:spPr>
        <p:txBody>
          <a:bodyPr/>
          <a:lstStyle>
            <a:lvl1pPr>
              <a:defRPr/>
            </a:lvl1pPr>
          </a:lstStyle>
          <a:p>
            <a:fld id="{B24B21DC-982D-4032-87F4-C4E64C093862}"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978387CC-236C-4E8B-8B4D-A1649E941572}" type="slidenum">
              <a:rPr lang="en-US"/>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6AD19997-DCF2-463C-B663-3154F9AECF28}" type="slidenum">
              <a:rPr lang="en-US"/>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289C2081-35B1-4A4E-A49A-8448C9C7958A}" type="slidenum">
              <a:rPr lang="en-US"/>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AB464560-E57E-4CFE-BF3D-5B0AE7E088DA}" type="slidenum">
              <a:rPr lang="en-US"/>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BE1FCFD2-28D1-4B87-9A47-61B97DF54060}" type="slidenum">
              <a:rPr lang="en-US"/>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EFBCE387-9BE1-4B79-90DC-893596D17DF8}" type="slidenum">
              <a:rPr lang="en-US"/>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375F44C5-7B75-4CAC-9A7D-10DBB5FF04BD}" type="slidenum">
              <a:rPr lang="en-US"/>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C5072186-21AA-48E7-9825-6FCDAFF09ED2}" type="slidenum">
              <a:rPr lang="en-US"/>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accent2">
                <a:gamma/>
                <a:shade val="46275"/>
                <a:invGamma/>
              </a:schemeClr>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Cliquez pour modifier le style du titre du masque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E84A2F8-0119-418B-BB2C-4650D1B90EC9}"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924944"/>
            <a:ext cx="7772400" cy="1143000"/>
          </a:xfrm>
        </p:spPr>
        <p:txBody>
          <a:bodyPr/>
          <a:lstStyle/>
          <a:p>
            <a:r>
              <a:rPr lang="fr-FR" dirty="0" smtClean="0">
                <a:solidFill>
                  <a:srgbClr val="FFFF00"/>
                </a:solidFill>
              </a:rPr>
              <a:t>EXPERTISE ET REPARATION JURIDIQUE DES SEQUELLES</a:t>
            </a:r>
            <a:br>
              <a:rPr lang="fr-FR" dirty="0" smtClean="0">
                <a:solidFill>
                  <a:srgbClr val="FFFF00"/>
                </a:solidFill>
              </a:rPr>
            </a:br>
            <a:r>
              <a:rPr lang="fr-FR" dirty="0" smtClean="0">
                <a:solidFill>
                  <a:srgbClr val="FFFF00"/>
                </a:solidFill>
              </a:rPr>
              <a:t/>
            </a:r>
            <a:br>
              <a:rPr lang="fr-FR" dirty="0" smtClean="0">
                <a:solidFill>
                  <a:srgbClr val="FFFF00"/>
                </a:solidFill>
              </a:rPr>
            </a:br>
            <a:r>
              <a:rPr lang="fr-FR" dirty="0">
                <a:solidFill>
                  <a:srgbClr val="FFFF00"/>
                </a:solidFill>
              </a:rPr>
              <a:t> </a:t>
            </a:r>
            <a:r>
              <a:rPr lang="fr-FR" dirty="0" smtClean="0">
                <a:solidFill>
                  <a:srgbClr val="FFFF00"/>
                </a:solidFill>
              </a:rPr>
              <a:t>SORNEST MARS 2014</a:t>
            </a:r>
            <a:br>
              <a:rPr lang="fr-FR" dirty="0" smtClean="0">
                <a:solidFill>
                  <a:srgbClr val="FFFF00"/>
                </a:solidFill>
              </a:rPr>
            </a:br>
            <a:r>
              <a:rPr lang="fr-FR" sz="2800" dirty="0" smtClean="0">
                <a:solidFill>
                  <a:srgbClr val="FFFF00"/>
                </a:solidFill>
              </a:rPr>
              <a:t>Dr Pierre </a:t>
            </a:r>
            <a:r>
              <a:rPr lang="fr-FR" sz="2800" dirty="0" err="1" smtClean="0">
                <a:solidFill>
                  <a:srgbClr val="FFFF00"/>
                </a:solidFill>
              </a:rPr>
              <a:t>North</a:t>
            </a:r>
            <a:r>
              <a:rPr lang="fr-FR" dirty="0" smtClean="0">
                <a:solidFill>
                  <a:srgbClr val="FFFF00"/>
                </a:solidFill>
              </a:rPr>
              <a:t/>
            </a:r>
            <a:br>
              <a:rPr lang="fr-FR" dirty="0" smtClean="0">
                <a:solidFill>
                  <a:srgbClr val="FFFF00"/>
                </a:solidFill>
              </a:rPr>
            </a:br>
            <a:r>
              <a:rPr lang="fr-FR" dirty="0">
                <a:solidFill>
                  <a:srgbClr val="FFFF00"/>
                </a:solidFill>
              </a:rPr>
              <a:t/>
            </a:r>
            <a:br>
              <a:rPr lang="fr-FR" dirty="0">
                <a:solidFill>
                  <a:srgbClr val="FFFF00"/>
                </a:solidFill>
              </a:rPr>
            </a:br>
            <a:r>
              <a:rPr lang="fr-FR" sz="3200" dirty="0" smtClean="0">
                <a:solidFill>
                  <a:srgbClr val="FFFF00"/>
                </a:solidFill>
              </a:rPr>
              <a:t>Expert honoraire </a:t>
            </a:r>
            <a:r>
              <a:rPr lang="fr-FR" sz="3200" dirty="0" err="1" smtClean="0">
                <a:solidFill>
                  <a:srgbClr val="FFFF00"/>
                </a:solidFill>
              </a:rPr>
              <a:t>aupres</a:t>
            </a:r>
            <a:r>
              <a:rPr lang="fr-FR" sz="3200" dirty="0" smtClean="0">
                <a:solidFill>
                  <a:srgbClr val="FFFF00"/>
                </a:solidFill>
              </a:rPr>
              <a:t> la cours d’Appel de COLMAR</a:t>
            </a:r>
            <a:endParaRPr lang="fr-FR"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0" y="0"/>
            <a:ext cx="9144000" cy="6858000"/>
          </a:xfrm>
        </p:spPr>
        <p:txBody>
          <a:bodyPr/>
          <a:lstStyle/>
          <a:p>
            <a:pPr algn="ctr">
              <a:buFontTx/>
              <a:buNone/>
            </a:pPr>
            <a:r>
              <a:rPr lang="fr-FR" sz="2800" b="1">
                <a:solidFill>
                  <a:srgbClr val="FFFF00"/>
                </a:solidFill>
              </a:rPr>
              <a:t>ETAT ANTERIEUR (suite)</a:t>
            </a:r>
          </a:p>
          <a:p>
            <a:pPr>
              <a:buFontTx/>
              <a:buNone/>
            </a:pPr>
            <a:r>
              <a:rPr lang="fr-FR" sz="2800" b="1">
                <a:solidFill>
                  <a:srgbClr val="FFFF00"/>
                </a:solidFill>
              </a:rPr>
              <a:t>	Le point de vue du médecin</a:t>
            </a:r>
          </a:p>
          <a:p>
            <a:pPr>
              <a:buFontTx/>
              <a:buNone/>
            </a:pPr>
            <a:r>
              <a:rPr lang="fr-FR" sz="2400">
                <a:solidFill>
                  <a:srgbClr val="FFFF00"/>
                </a:solidFill>
              </a:rPr>
              <a:t>	</a:t>
            </a:r>
          </a:p>
          <a:p>
            <a:pPr>
              <a:lnSpc>
                <a:spcPct val="80000"/>
              </a:lnSpc>
              <a:buFontTx/>
              <a:buNone/>
            </a:pPr>
            <a:r>
              <a:rPr lang="fr-FR" sz="2400" b="1">
                <a:solidFill>
                  <a:srgbClr val="FFFF00"/>
                </a:solidFill>
              </a:rPr>
              <a:t>	</a:t>
            </a:r>
            <a:r>
              <a:rPr lang="fr-FR" sz="2400" b="1" u="sng">
                <a:solidFill>
                  <a:srgbClr val="FFFF00"/>
                </a:solidFill>
              </a:rPr>
              <a:t>Adulte </a:t>
            </a:r>
            <a:r>
              <a:rPr lang="fr-FR" sz="2400" b="1">
                <a:solidFill>
                  <a:srgbClr val="FFFF00"/>
                </a:solidFill>
              </a:rPr>
              <a:t>: </a:t>
            </a:r>
          </a:p>
          <a:p>
            <a:pPr>
              <a:lnSpc>
                <a:spcPct val="80000"/>
              </a:lnSpc>
              <a:buFontTx/>
              <a:buNone/>
            </a:pPr>
            <a:endParaRPr lang="fr-FR" sz="2400" b="1">
              <a:solidFill>
                <a:srgbClr val="FFFF00"/>
              </a:solidFill>
            </a:endParaRPr>
          </a:p>
          <a:p>
            <a:pPr>
              <a:lnSpc>
                <a:spcPct val="80000"/>
              </a:lnSpc>
              <a:buFontTx/>
              <a:buNone/>
            </a:pPr>
            <a:r>
              <a:rPr lang="fr-FR" sz="2400" b="1">
                <a:solidFill>
                  <a:srgbClr val="FFFF00"/>
                </a:solidFill>
              </a:rPr>
              <a:t>		1) Médicaux : HTA, diabète, Alzheimer, traitement antidépresseurs, anxiolytiques, hypnotiques</a:t>
            </a:r>
          </a:p>
          <a:p>
            <a:pPr>
              <a:lnSpc>
                <a:spcPct val="80000"/>
              </a:lnSpc>
              <a:buFontTx/>
              <a:buNone/>
            </a:pPr>
            <a:endParaRPr lang="fr-FR" sz="2400" b="1">
              <a:solidFill>
                <a:srgbClr val="FFFF00"/>
              </a:solidFill>
            </a:endParaRPr>
          </a:p>
          <a:p>
            <a:pPr>
              <a:lnSpc>
                <a:spcPct val="80000"/>
              </a:lnSpc>
              <a:buFontTx/>
              <a:buNone/>
            </a:pPr>
            <a:r>
              <a:rPr lang="fr-FR" sz="2400" b="1">
                <a:solidFill>
                  <a:srgbClr val="FFFF00"/>
                </a:solidFill>
              </a:rPr>
              <a:t>		2) Psychiatriques : TDS, psychothérapie, hospitalisation en milieu psychiatrique, PTSD, épilepsie, automutilations</a:t>
            </a:r>
          </a:p>
          <a:p>
            <a:pPr>
              <a:lnSpc>
                <a:spcPct val="80000"/>
              </a:lnSpc>
              <a:buFontTx/>
              <a:buNone/>
            </a:pPr>
            <a:endParaRPr lang="fr-FR" sz="2400" b="1">
              <a:solidFill>
                <a:srgbClr val="FFFF00"/>
              </a:solidFill>
            </a:endParaRPr>
          </a:p>
          <a:p>
            <a:pPr>
              <a:lnSpc>
                <a:spcPct val="80000"/>
              </a:lnSpc>
              <a:buFontTx/>
              <a:buNone/>
            </a:pPr>
            <a:r>
              <a:rPr lang="fr-FR" sz="2400" b="1">
                <a:solidFill>
                  <a:srgbClr val="FFFF00"/>
                </a:solidFill>
              </a:rPr>
              <a:t>		3) Traumatiques : TC Antérieurs</a:t>
            </a:r>
          </a:p>
          <a:p>
            <a:pPr>
              <a:lnSpc>
                <a:spcPct val="80000"/>
              </a:lnSpc>
              <a:buFontTx/>
              <a:buNone/>
            </a:pPr>
            <a:endParaRPr lang="fr-FR" sz="2400" b="1">
              <a:solidFill>
                <a:srgbClr val="FFFF00"/>
              </a:solidFill>
            </a:endParaRPr>
          </a:p>
          <a:p>
            <a:pPr>
              <a:lnSpc>
                <a:spcPct val="80000"/>
              </a:lnSpc>
              <a:buFontTx/>
              <a:buNone/>
            </a:pPr>
            <a:r>
              <a:rPr lang="fr-FR" sz="2400" b="1">
                <a:solidFill>
                  <a:srgbClr val="FFFF00"/>
                </a:solidFill>
              </a:rPr>
              <a:t>		4) Thérapeutiques</a:t>
            </a:r>
          </a:p>
          <a:p>
            <a:pPr>
              <a:lnSpc>
                <a:spcPct val="80000"/>
              </a:lnSpc>
              <a:buFontTx/>
              <a:buNone/>
            </a:pPr>
            <a:endParaRPr lang="fr-FR" sz="2400" b="1">
              <a:solidFill>
                <a:srgbClr val="FFFF00"/>
              </a:solidFill>
            </a:endParaRPr>
          </a:p>
          <a:p>
            <a:pPr>
              <a:lnSpc>
                <a:spcPct val="80000"/>
              </a:lnSpc>
              <a:buFontTx/>
              <a:buNone/>
            </a:pPr>
            <a:r>
              <a:rPr lang="fr-FR" sz="2400" b="1">
                <a:solidFill>
                  <a:srgbClr val="FFFF00"/>
                </a:solidFill>
              </a:rPr>
              <a:t>	</a:t>
            </a:r>
            <a:r>
              <a:rPr lang="fr-FR" sz="2400" b="1" u="sng">
                <a:solidFill>
                  <a:srgbClr val="FFFF00"/>
                </a:solidFill>
              </a:rPr>
              <a:t>Vieillesse</a:t>
            </a:r>
            <a:r>
              <a:rPr lang="fr-FR" sz="2400" b="1">
                <a:solidFill>
                  <a:srgbClr val="FFFF00"/>
                </a:solidFill>
              </a:rPr>
              <a:t> : 	Etat d’autonomie, d’indépendance fonctionnelle</a:t>
            </a:r>
          </a:p>
          <a:p>
            <a:pPr>
              <a:lnSpc>
                <a:spcPct val="80000"/>
              </a:lnSpc>
              <a:buFontTx/>
              <a:buNone/>
            </a:pPr>
            <a:r>
              <a:rPr lang="fr-FR" sz="2400" b="1">
                <a:solidFill>
                  <a:srgbClr val="FFFF00"/>
                </a:solidFill>
              </a:rPr>
              <a:t>		</a:t>
            </a:r>
            <a:r>
              <a:rPr lang="fr-FR" sz="2400">
                <a:solidFill>
                  <a:srgbClr val="FFFF00"/>
                </a:solidFill>
              </a:rPr>
              <a:t>		</a:t>
            </a:r>
          </a:p>
          <a:p>
            <a:pPr>
              <a:lnSpc>
                <a:spcPct val="120000"/>
              </a:lnSpc>
              <a:buFontTx/>
              <a:buNone/>
            </a:pPr>
            <a:endParaRPr lang="fr-FR" sz="2400">
              <a:solidFill>
                <a:srgbClr val="FFFF00"/>
              </a:solidFill>
            </a:endParaRPr>
          </a:p>
          <a:p>
            <a:pPr>
              <a:lnSpc>
                <a:spcPct val="120000"/>
              </a:lnSpc>
              <a:buFontTx/>
              <a:buNone/>
            </a:pPr>
            <a:endParaRPr lang="fr-FR" sz="2400">
              <a:solidFill>
                <a:srgbClr val="FFFF00"/>
              </a:solidFill>
            </a:endParaRPr>
          </a:p>
        </p:txBody>
      </p:sp>
      <p:sp>
        <p:nvSpPr>
          <p:cNvPr id="45059" name="Rectangle 3"/>
          <p:cNvSpPr>
            <a:spLocks noChangeArrowheads="1"/>
          </p:cNvSpPr>
          <p:nvPr/>
        </p:nvSpPr>
        <p:spPr bwMode="auto">
          <a:xfrm>
            <a:off x="250825" y="620713"/>
            <a:ext cx="4537075" cy="504825"/>
          </a:xfrm>
          <a:prstGeom prst="rect">
            <a:avLst/>
          </a:prstGeom>
          <a:noFill/>
          <a:ln w="9525">
            <a:solidFill>
              <a:schemeClr val="tx1"/>
            </a:solidFill>
            <a:miter lim="800000"/>
            <a:headEnd/>
            <a:tailEnd/>
          </a:ln>
          <a:effectLst/>
        </p:spPr>
        <p:txBody>
          <a:bodyPr wrap="none" anchor="ctr"/>
          <a:lstStyle/>
          <a:p>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0" y="0"/>
            <a:ext cx="9144000" cy="6858000"/>
          </a:xfrm>
        </p:spPr>
        <p:txBody>
          <a:bodyPr/>
          <a:lstStyle/>
          <a:p>
            <a:pPr algn="ctr">
              <a:lnSpc>
                <a:spcPct val="90000"/>
              </a:lnSpc>
              <a:buFontTx/>
              <a:buNone/>
            </a:pPr>
            <a:r>
              <a:rPr lang="fr-FR" sz="2000" b="1">
                <a:solidFill>
                  <a:srgbClr val="FFFF00"/>
                </a:solidFill>
              </a:rPr>
              <a:t>EVALUATION NEUROPSYCHOLOGIQUE</a:t>
            </a:r>
          </a:p>
          <a:p>
            <a:pPr algn="ctr">
              <a:lnSpc>
                <a:spcPct val="90000"/>
              </a:lnSpc>
              <a:buFontTx/>
              <a:buNone/>
            </a:pPr>
            <a:endParaRPr lang="fr-FR" sz="2000">
              <a:solidFill>
                <a:srgbClr val="FFFF00"/>
              </a:solidFill>
            </a:endParaRPr>
          </a:p>
          <a:p>
            <a:pPr>
              <a:lnSpc>
                <a:spcPct val="90000"/>
              </a:lnSpc>
              <a:buFontTx/>
              <a:buNone/>
            </a:pPr>
            <a:r>
              <a:rPr lang="fr-FR" sz="2000">
                <a:solidFill>
                  <a:srgbClr val="FFFF00"/>
                </a:solidFill>
              </a:rPr>
              <a:t>Son objet, évaluer les fonctions cérébrales</a:t>
            </a:r>
          </a:p>
          <a:p>
            <a:pPr>
              <a:lnSpc>
                <a:spcPct val="90000"/>
              </a:lnSpc>
              <a:buFontTx/>
              <a:buNone/>
            </a:pPr>
            <a:r>
              <a:rPr lang="fr-FR" sz="2000">
                <a:solidFill>
                  <a:srgbClr val="FFFF00"/>
                </a:solidFill>
              </a:rPr>
              <a:t>Mise en perspective. </a:t>
            </a:r>
          </a:p>
          <a:p>
            <a:pPr>
              <a:lnSpc>
                <a:spcPct val="90000"/>
              </a:lnSpc>
              <a:buFontTx/>
              <a:buNone/>
            </a:pPr>
            <a:r>
              <a:rPr lang="fr-FR" sz="2000">
                <a:solidFill>
                  <a:srgbClr val="FFFF00"/>
                </a:solidFill>
              </a:rPr>
              <a:t>Les qualités du bilan neuropsychologique, </a:t>
            </a:r>
          </a:p>
          <a:p>
            <a:pPr>
              <a:lnSpc>
                <a:spcPct val="90000"/>
              </a:lnSpc>
              <a:buFontTx/>
              <a:buNone/>
            </a:pPr>
            <a:r>
              <a:rPr lang="fr-FR" sz="2000">
                <a:solidFill>
                  <a:srgbClr val="FFFF00"/>
                </a:solidFill>
              </a:rPr>
              <a:t>Les spécificités de l’examen neuropsychologique dans le cadre des expertises</a:t>
            </a:r>
          </a:p>
          <a:p>
            <a:r>
              <a:rPr lang="fr-FR" sz="2000">
                <a:solidFill>
                  <a:srgbClr val="FFFF00"/>
                </a:solidFill>
              </a:rPr>
              <a:t>Le rapport « maladie-incapacité’ »</a:t>
            </a:r>
          </a:p>
          <a:p>
            <a:r>
              <a:rPr lang="fr-FR" sz="2000">
                <a:solidFill>
                  <a:srgbClr val="FFFF00"/>
                </a:solidFill>
              </a:rPr>
              <a:t>Le rapport « incapacité –handicap »,</a:t>
            </a:r>
          </a:p>
          <a:p>
            <a:r>
              <a:rPr lang="fr-FR" sz="2000">
                <a:solidFill>
                  <a:srgbClr val="FFFF00"/>
                </a:solidFill>
              </a:rPr>
              <a:t>La démarche  - un exemple</a:t>
            </a:r>
          </a:p>
          <a:p>
            <a:r>
              <a:rPr lang="fr-FR" sz="2000">
                <a:solidFill>
                  <a:srgbClr val="FFFF00"/>
                </a:solidFill>
              </a:rPr>
              <a:t>Un avis technique</a:t>
            </a:r>
          </a:p>
          <a:p>
            <a:r>
              <a:rPr lang="fr-FR" sz="2000">
                <a:solidFill>
                  <a:srgbClr val="FFFF00"/>
                </a:solidFill>
              </a:rPr>
              <a:t>Un plan d’intervention en 3 temps</a:t>
            </a:r>
          </a:p>
          <a:p>
            <a:r>
              <a:rPr lang="fr-FR" sz="2000">
                <a:solidFill>
                  <a:srgbClr val="FFFF00"/>
                </a:solidFill>
              </a:rPr>
              <a:t>Entretien avec la victime</a:t>
            </a:r>
          </a:p>
          <a:p>
            <a:r>
              <a:rPr lang="fr-FR" sz="2000">
                <a:solidFill>
                  <a:srgbClr val="FFFF00"/>
                </a:solidFill>
              </a:rPr>
              <a:t>Des tests</a:t>
            </a:r>
          </a:p>
          <a:p>
            <a:r>
              <a:rPr lang="fr-FR" sz="2000">
                <a:solidFill>
                  <a:srgbClr val="FFFF00"/>
                </a:solidFill>
              </a:rPr>
              <a:t>Des questionnaires</a:t>
            </a:r>
          </a:p>
          <a:p>
            <a:r>
              <a:rPr lang="fr-FR" sz="2000">
                <a:solidFill>
                  <a:srgbClr val="FFFF00"/>
                </a:solidFill>
              </a:rPr>
              <a:t>Des échelles </a:t>
            </a:r>
          </a:p>
          <a:p>
            <a:r>
              <a:rPr lang="fr-FR" sz="2000">
                <a:solidFill>
                  <a:srgbClr val="FFFF00"/>
                </a:solidFill>
              </a:rPr>
              <a:t>La vie affective</a:t>
            </a:r>
          </a:p>
          <a:p>
            <a:r>
              <a:rPr lang="fr-FR" sz="2000">
                <a:solidFill>
                  <a:srgbClr val="FFFF00"/>
                </a:solidFill>
              </a:rPr>
              <a:t>Les problèmes et les difficultés</a:t>
            </a:r>
          </a:p>
          <a:p>
            <a:r>
              <a:rPr lang="fr-FR" sz="2000">
                <a:solidFill>
                  <a:srgbClr val="FFFF00"/>
                </a:solidFill>
              </a:rPr>
              <a:t>Conclusion</a:t>
            </a:r>
          </a:p>
          <a:p>
            <a:pPr>
              <a:lnSpc>
                <a:spcPct val="90000"/>
              </a:lnSpc>
              <a:buFontTx/>
              <a:buNone/>
            </a:pPr>
            <a:endParaRPr lang="fr-FR" sz="200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subTitle" idx="1"/>
          </p:nvPr>
        </p:nvSpPr>
        <p:spPr>
          <a:xfrm>
            <a:off x="0" y="0"/>
            <a:ext cx="9144000" cy="6858000"/>
          </a:xfrm>
        </p:spPr>
        <p:txBody>
          <a:bodyPr/>
          <a:lstStyle/>
          <a:p>
            <a:endParaRPr lang="fr-FR" sz="2400"/>
          </a:p>
          <a:p>
            <a:pPr algn="l"/>
            <a:endParaRPr lang="fr-FR" sz="2400"/>
          </a:p>
          <a:p>
            <a:pPr algn="l">
              <a:lnSpc>
                <a:spcPct val="420000"/>
              </a:lnSpc>
            </a:pPr>
            <a:r>
              <a:rPr lang="fr-FR" sz="2400">
                <a:solidFill>
                  <a:srgbClr val="FFFF00"/>
                </a:solidFill>
              </a:rPr>
              <a:t>L’examen neuropsychologique a pour objet d’évaluer les fonctions cérébrales supérieures contrôlant le comportement ; miroir de l’interaction entre l’individu et son environnement.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0" y="0"/>
            <a:ext cx="9144000" cy="6858000"/>
          </a:xfrm>
        </p:spPr>
        <p:txBody>
          <a:bodyPr/>
          <a:lstStyle/>
          <a:p>
            <a:pPr>
              <a:lnSpc>
                <a:spcPct val="80000"/>
              </a:lnSpc>
              <a:buFontTx/>
              <a:buNone/>
            </a:pPr>
            <a:r>
              <a:rPr lang="fr-FR" sz="2800" b="1">
                <a:solidFill>
                  <a:srgbClr val="FFFF00"/>
                </a:solidFill>
              </a:rPr>
              <a:t>Les fonctions cérébrales supérieures comprennent</a:t>
            </a:r>
            <a:r>
              <a:rPr lang="fr-FR" sz="2800">
                <a:solidFill>
                  <a:srgbClr val="FFFF00"/>
                </a:solidFill>
              </a:rPr>
              <a:t> :</a:t>
            </a:r>
          </a:p>
          <a:p>
            <a:pPr>
              <a:lnSpc>
                <a:spcPct val="80000"/>
              </a:lnSpc>
              <a:buFontTx/>
              <a:buNone/>
            </a:pPr>
            <a:endParaRPr lang="fr-FR" sz="2800">
              <a:solidFill>
                <a:srgbClr val="FFFF00"/>
              </a:solidFill>
            </a:endParaRPr>
          </a:p>
          <a:p>
            <a:pPr>
              <a:lnSpc>
                <a:spcPct val="80000"/>
              </a:lnSpc>
              <a:buFontTx/>
              <a:buNone/>
            </a:pPr>
            <a:r>
              <a:rPr lang="fr-FR" sz="2800">
                <a:solidFill>
                  <a:srgbClr val="FFFF00"/>
                </a:solidFill>
              </a:rPr>
              <a:t>	- le langage</a:t>
            </a:r>
          </a:p>
          <a:p>
            <a:pPr>
              <a:lnSpc>
                <a:spcPct val="80000"/>
              </a:lnSpc>
              <a:buFontTx/>
              <a:buNone/>
            </a:pPr>
            <a:r>
              <a:rPr lang="fr-FR" sz="2800">
                <a:solidFill>
                  <a:srgbClr val="FFFF00"/>
                </a:solidFill>
              </a:rPr>
              <a:t>	- les gestes </a:t>
            </a:r>
          </a:p>
          <a:p>
            <a:pPr>
              <a:lnSpc>
                <a:spcPct val="80000"/>
              </a:lnSpc>
              <a:buFontTx/>
              <a:buNone/>
            </a:pPr>
            <a:r>
              <a:rPr lang="fr-FR" sz="2800">
                <a:solidFill>
                  <a:srgbClr val="FFFF00"/>
                </a:solidFill>
              </a:rPr>
              <a:t>	- l’attention</a:t>
            </a:r>
          </a:p>
          <a:p>
            <a:pPr>
              <a:lnSpc>
                <a:spcPct val="80000"/>
              </a:lnSpc>
              <a:buFontTx/>
              <a:buNone/>
            </a:pPr>
            <a:r>
              <a:rPr lang="fr-FR" sz="2800">
                <a:solidFill>
                  <a:srgbClr val="FFFF00"/>
                </a:solidFill>
              </a:rPr>
              <a:t>	- la mémoire </a:t>
            </a:r>
          </a:p>
          <a:p>
            <a:pPr>
              <a:lnSpc>
                <a:spcPct val="80000"/>
              </a:lnSpc>
              <a:buFontTx/>
              <a:buNone/>
            </a:pPr>
            <a:r>
              <a:rPr lang="fr-FR" sz="2800">
                <a:solidFill>
                  <a:srgbClr val="FFFF00"/>
                </a:solidFill>
              </a:rPr>
              <a:t>	- les fonctions dites exécutives (direction) </a:t>
            </a:r>
          </a:p>
          <a:p>
            <a:pPr>
              <a:lnSpc>
                <a:spcPct val="80000"/>
              </a:lnSpc>
              <a:buFont typeface="Wingdings" pitchFamily="2" charset="2"/>
              <a:buNone/>
            </a:pPr>
            <a:r>
              <a:rPr lang="fr-FR" sz="2800">
                <a:solidFill>
                  <a:srgbClr val="FFFF00"/>
                </a:solidFill>
              </a:rPr>
              <a:t>		* Raisonnement</a:t>
            </a:r>
          </a:p>
          <a:p>
            <a:pPr>
              <a:lnSpc>
                <a:spcPct val="80000"/>
              </a:lnSpc>
              <a:buFont typeface="Wingdings" pitchFamily="2" charset="2"/>
              <a:buNone/>
            </a:pPr>
            <a:r>
              <a:rPr lang="fr-FR" sz="2800">
                <a:solidFill>
                  <a:srgbClr val="FFFF00"/>
                </a:solidFill>
              </a:rPr>
              <a:t>		* Jugement</a:t>
            </a:r>
          </a:p>
          <a:p>
            <a:pPr>
              <a:lnSpc>
                <a:spcPct val="80000"/>
              </a:lnSpc>
              <a:buFont typeface="Wingdings" pitchFamily="2" charset="2"/>
              <a:buNone/>
            </a:pPr>
            <a:r>
              <a:rPr lang="fr-FR" sz="2800">
                <a:solidFill>
                  <a:srgbClr val="FFFF00"/>
                </a:solidFill>
              </a:rPr>
              <a:t>		* Résolution de problèmes </a:t>
            </a:r>
          </a:p>
          <a:p>
            <a:pPr>
              <a:lnSpc>
                <a:spcPct val="80000"/>
              </a:lnSpc>
              <a:buFont typeface="Wingdings" pitchFamily="2" charset="2"/>
              <a:buNone/>
            </a:pPr>
            <a:r>
              <a:rPr lang="fr-FR" sz="2800">
                <a:solidFill>
                  <a:srgbClr val="FFFF00"/>
                </a:solidFill>
              </a:rPr>
              <a:t>		* Prise de décisions</a:t>
            </a:r>
          </a:p>
          <a:p>
            <a:pPr>
              <a:lnSpc>
                <a:spcPct val="80000"/>
              </a:lnSpc>
              <a:buFont typeface="Wingdings" pitchFamily="2" charset="2"/>
              <a:buNone/>
            </a:pPr>
            <a:r>
              <a:rPr lang="fr-FR" sz="2800">
                <a:solidFill>
                  <a:srgbClr val="FFFF00"/>
                </a:solidFill>
              </a:rPr>
              <a:t>		* Motivation</a:t>
            </a:r>
          </a:p>
          <a:p>
            <a:pPr>
              <a:lnSpc>
                <a:spcPct val="80000"/>
              </a:lnSpc>
              <a:buFont typeface="Wingdings" pitchFamily="2" charset="2"/>
              <a:buNone/>
            </a:pPr>
            <a:r>
              <a:rPr lang="fr-FR" sz="2800">
                <a:solidFill>
                  <a:srgbClr val="FFFF00"/>
                </a:solidFill>
              </a:rPr>
              <a:t>		* Stratégies adaptatives</a:t>
            </a:r>
          </a:p>
          <a:p>
            <a:pPr>
              <a:lnSpc>
                <a:spcPct val="80000"/>
              </a:lnSpc>
              <a:buFontTx/>
              <a:buNone/>
            </a:pPr>
            <a:endParaRPr lang="fr-FR" sz="2800">
              <a:solidFill>
                <a:srgbClr val="FFFF00"/>
              </a:solidFill>
            </a:endParaRPr>
          </a:p>
          <a:p>
            <a:pPr>
              <a:lnSpc>
                <a:spcPct val="80000"/>
              </a:lnSpc>
              <a:buFontTx/>
              <a:buNone/>
            </a:pPr>
            <a:r>
              <a:rPr lang="fr-FR" sz="2800" b="1">
                <a:solidFill>
                  <a:srgbClr val="FFFF00"/>
                </a:solidFill>
              </a:rPr>
              <a:t>Les objectifs du bilan neuropsychologique sont d’évaluer les performances de ces différentes fonctions </a:t>
            </a:r>
          </a:p>
          <a:p>
            <a:pPr>
              <a:lnSpc>
                <a:spcPct val="80000"/>
              </a:lnSpc>
              <a:buFontTx/>
              <a:buNone/>
            </a:pPr>
            <a:endParaRPr lang="fr-FR" sz="2800" b="1">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xfrm>
            <a:off x="0" y="0"/>
            <a:ext cx="9144000" cy="6858000"/>
          </a:xfrm>
        </p:spPr>
        <p:txBody>
          <a:bodyPr/>
          <a:lstStyle/>
          <a:p>
            <a:pPr>
              <a:buFontTx/>
              <a:buNone/>
            </a:pPr>
            <a:endParaRPr lang="fr-FR" sz="2400">
              <a:solidFill>
                <a:srgbClr val="FFFF00"/>
              </a:solidFill>
            </a:endParaRPr>
          </a:p>
          <a:p>
            <a:pPr>
              <a:buFontTx/>
              <a:buNone/>
            </a:pPr>
            <a:endParaRPr lang="fr-FR" sz="2400">
              <a:solidFill>
                <a:srgbClr val="FFFF00"/>
              </a:solidFill>
            </a:endParaRPr>
          </a:p>
          <a:p>
            <a:pPr>
              <a:lnSpc>
                <a:spcPct val="300000"/>
              </a:lnSpc>
              <a:buFontTx/>
              <a:buNone/>
            </a:pPr>
            <a:r>
              <a:rPr lang="fr-FR" sz="2400">
                <a:solidFill>
                  <a:srgbClr val="FFFF00"/>
                </a:solidFill>
              </a:rPr>
              <a:t>	Les performances cognitives objectivées par le bilan neuropsychologique seront ensuite mises en perspective par rapport aux lésions, à l’état antérieur, à la personnalité du sujet mais aussi par rapport à sa situation actuelle, à son contexte familial, social et professionnel. </a:t>
            </a:r>
          </a:p>
          <a:p>
            <a:pPr>
              <a:lnSpc>
                <a:spcPct val="300000"/>
              </a:lnSpc>
            </a:pPr>
            <a:endParaRPr lang="fr-FR" sz="240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0" y="0"/>
            <a:ext cx="9144000" cy="6858000"/>
          </a:xfrm>
        </p:spPr>
        <p:txBody>
          <a:bodyPr/>
          <a:lstStyle/>
          <a:p>
            <a:pPr algn="ctr">
              <a:lnSpc>
                <a:spcPct val="90000"/>
              </a:lnSpc>
              <a:buFontTx/>
              <a:buNone/>
            </a:pPr>
            <a:endParaRPr lang="fr-FR" sz="2400"/>
          </a:p>
          <a:p>
            <a:pPr algn="ctr">
              <a:lnSpc>
                <a:spcPct val="90000"/>
              </a:lnSpc>
              <a:buFontTx/>
              <a:buNone/>
            </a:pPr>
            <a:r>
              <a:rPr lang="fr-FR" sz="2400">
                <a:solidFill>
                  <a:srgbClr val="FFFF00"/>
                </a:solidFill>
              </a:rPr>
              <a:t>Le bilan neuropsychologique est </a:t>
            </a:r>
          </a:p>
          <a:p>
            <a:pPr>
              <a:lnSpc>
                <a:spcPct val="90000"/>
              </a:lnSpc>
              <a:buFontTx/>
              <a:buNone/>
            </a:pPr>
            <a:endParaRPr lang="fr-FR" sz="2400">
              <a:solidFill>
                <a:srgbClr val="FFFF00"/>
              </a:solidFill>
            </a:endParaRPr>
          </a:p>
          <a:p>
            <a:pPr>
              <a:lnSpc>
                <a:spcPct val="90000"/>
              </a:lnSpc>
              <a:buFontTx/>
              <a:buNone/>
            </a:pPr>
            <a:endParaRPr lang="fr-FR" sz="2400">
              <a:solidFill>
                <a:srgbClr val="FFFF00"/>
              </a:solidFill>
            </a:endParaRPr>
          </a:p>
          <a:p>
            <a:pPr>
              <a:lnSpc>
                <a:spcPct val="90000"/>
              </a:lnSpc>
              <a:buFontTx/>
              <a:buNone/>
            </a:pPr>
            <a:endParaRPr lang="fr-FR" sz="2400">
              <a:solidFill>
                <a:srgbClr val="FFFF00"/>
              </a:solidFill>
            </a:endParaRPr>
          </a:p>
          <a:p>
            <a:pPr>
              <a:lnSpc>
                <a:spcPct val="90000"/>
              </a:lnSpc>
              <a:buFontTx/>
              <a:buNone/>
            </a:pPr>
            <a:r>
              <a:rPr lang="fr-FR" sz="2400">
                <a:solidFill>
                  <a:srgbClr val="FFFF00"/>
                </a:solidFill>
              </a:rPr>
              <a:t>Long 		Qualitatif		Quantitatif		Clinique </a:t>
            </a:r>
          </a:p>
          <a:p>
            <a:pPr>
              <a:lnSpc>
                <a:spcPct val="90000"/>
              </a:lnSpc>
              <a:buFontTx/>
              <a:buNone/>
            </a:pPr>
            <a:endParaRPr lang="fr-FR" sz="2400">
              <a:solidFill>
                <a:srgbClr val="FFFF00"/>
              </a:solidFill>
            </a:endParaRPr>
          </a:p>
          <a:p>
            <a:pPr>
              <a:lnSpc>
                <a:spcPct val="90000"/>
              </a:lnSpc>
              <a:buFontTx/>
              <a:buNone/>
            </a:pPr>
            <a:endParaRPr lang="fr-FR" sz="2400">
              <a:solidFill>
                <a:srgbClr val="FFFF00"/>
              </a:solidFill>
            </a:endParaRPr>
          </a:p>
          <a:p>
            <a:pPr>
              <a:lnSpc>
                <a:spcPct val="90000"/>
              </a:lnSpc>
              <a:buFontTx/>
              <a:buNone/>
            </a:pPr>
            <a:r>
              <a:rPr lang="fr-FR" sz="2400">
                <a:solidFill>
                  <a:srgbClr val="FFFF00"/>
                </a:solidFill>
              </a:rPr>
              <a:t>Il permet d’obtenir des informations : </a:t>
            </a:r>
          </a:p>
          <a:p>
            <a:pPr>
              <a:lnSpc>
                <a:spcPct val="90000"/>
              </a:lnSpc>
              <a:buFontTx/>
              <a:buNone/>
            </a:pPr>
            <a:r>
              <a:rPr lang="fr-FR" sz="2400">
                <a:solidFill>
                  <a:srgbClr val="FFFF00"/>
                </a:solidFill>
              </a:rPr>
              <a:t>	- sur le sujet</a:t>
            </a:r>
          </a:p>
          <a:p>
            <a:pPr>
              <a:lnSpc>
                <a:spcPct val="90000"/>
              </a:lnSpc>
              <a:buFontTx/>
              <a:buNone/>
            </a:pPr>
            <a:r>
              <a:rPr lang="fr-FR" sz="2400">
                <a:solidFill>
                  <a:srgbClr val="FFFF00"/>
                </a:solidFill>
              </a:rPr>
              <a:t>	- ses fonctions mentales / lésions</a:t>
            </a:r>
          </a:p>
          <a:p>
            <a:pPr>
              <a:lnSpc>
                <a:spcPct val="90000"/>
              </a:lnSpc>
              <a:buFontTx/>
              <a:buNone/>
            </a:pPr>
            <a:r>
              <a:rPr lang="fr-FR" sz="2400">
                <a:solidFill>
                  <a:srgbClr val="FFFF00"/>
                </a:solidFill>
              </a:rPr>
              <a:t>	- son entourage</a:t>
            </a:r>
          </a:p>
          <a:p>
            <a:pPr>
              <a:lnSpc>
                <a:spcPct val="90000"/>
              </a:lnSpc>
              <a:buFontTx/>
              <a:buNone/>
            </a:pPr>
            <a:r>
              <a:rPr lang="fr-FR" sz="2400">
                <a:solidFill>
                  <a:srgbClr val="FFFF00"/>
                </a:solidFill>
              </a:rPr>
              <a:t>	- ses activités</a:t>
            </a:r>
          </a:p>
          <a:p>
            <a:pPr>
              <a:lnSpc>
                <a:spcPct val="90000"/>
              </a:lnSpc>
              <a:buFontTx/>
              <a:buNone/>
            </a:pPr>
            <a:r>
              <a:rPr lang="fr-FR" sz="2400">
                <a:solidFill>
                  <a:srgbClr val="FFFF00"/>
                </a:solidFill>
              </a:rPr>
              <a:t>	- sa participation</a:t>
            </a:r>
          </a:p>
          <a:p>
            <a:pPr>
              <a:lnSpc>
                <a:spcPct val="90000"/>
              </a:lnSpc>
              <a:buFontTx/>
              <a:buNone/>
            </a:pPr>
            <a:endParaRPr lang="fr-FR" sz="2400">
              <a:solidFill>
                <a:srgbClr val="FFFF00"/>
              </a:solidFill>
            </a:endParaRPr>
          </a:p>
          <a:p>
            <a:pPr>
              <a:lnSpc>
                <a:spcPct val="90000"/>
              </a:lnSpc>
              <a:buFontTx/>
              <a:buNone/>
            </a:pPr>
            <a:r>
              <a:rPr lang="fr-FR" sz="2400">
                <a:solidFill>
                  <a:srgbClr val="FFFF00"/>
                </a:solidFill>
              </a:rPr>
              <a:t>				</a:t>
            </a:r>
            <a:r>
              <a:rPr lang="fr-FR" sz="2400" b="1" u="sng">
                <a:solidFill>
                  <a:srgbClr val="FFFF00"/>
                </a:solidFill>
              </a:rPr>
              <a:t>Son comportement</a:t>
            </a:r>
          </a:p>
        </p:txBody>
      </p:sp>
      <p:sp>
        <p:nvSpPr>
          <p:cNvPr id="57347" name="Line 3"/>
          <p:cNvSpPr>
            <a:spLocks noChangeShapeType="1"/>
          </p:cNvSpPr>
          <p:nvPr/>
        </p:nvSpPr>
        <p:spPr bwMode="auto">
          <a:xfrm>
            <a:off x="323850" y="1412875"/>
            <a:ext cx="7920038" cy="0"/>
          </a:xfrm>
          <a:prstGeom prst="line">
            <a:avLst/>
          </a:prstGeom>
          <a:noFill/>
          <a:ln w="9525">
            <a:solidFill>
              <a:schemeClr val="tx1"/>
            </a:solidFill>
            <a:round/>
            <a:headEnd/>
            <a:tailEnd/>
          </a:ln>
          <a:effectLst/>
        </p:spPr>
        <p:txBody>
          <a:bodyPr/>
          <a:lstStyle/>
          <a:p>
            <a:endParaRPr lang="fr-FR"/>
          </a:p>
        </p:txBody>
      </p:sp>
      <p:sp>
        <p:nvSpPr>
          <p:cNvPr id="57348" name="Line 4"/>
          <p:cNvSpPr>
            <a:spLocks noChangeShapeType="1"/>
          </p:cNvSpPr>
          <p:nvPr/>
        </p:nvSpPr>
        <p:spPr bwMode="auto">
          <a:xfrm>
            <a:off x="323850" y="1412875"/>
            <a:ext cx="0" cy="431800"/>
          </a:xfrm>
          <a:prstGeom prst="line">
            <a:avLst/>
          </a:prstGeom>
          <a:noFill/>
          <a:ln w="9525">
            <a:solidFill>
              <a:schemeClr val="tx1"/>
            </a:solidFill>
            <a:round/>
            <a:headEnd/>
            <a:tailEnd type="triangle" w="med" len="med"/>
          </a:ln>
          <a:effectLst/>
        </p:spPr>
        <p:txBody>
          <a:bodyPr/>
          <a:lstStyle/>
          <a:p>
            <a:endParaRPr lang="fr-FR"/>
          </a:p>
        </p:txBody>
      </p:sp>
      <p:sp>
        <p:nvSpPr>
          <p:cNvPr id="57349" name="Line 5"/>
          <p:cNvSpPr>
            <a:spLocks noChangeShapeType="1"/>
          </p:cNvSpPr>
          <p:nvPr/>
        </p:nvSpPr>
        <p:spPr bwMode="auto">
          <a:xfrm>
            <a:off x="2555875" y="1412875"/>
            <a:ext cx="0" cy="431800"/>
          </a:xfrm>
          <a:prstGeom prst="line">
            <a:avLst/>
          </a:prstGeom>
          <a:noFill/>
          <a:ln w="9525">
            <a:solidFill>
              <a:schemeClr val="tx1"/>
            </a:solidFill>
            <a:round/>
            <a:headEnd/>
            <a:tailEnd type="triangle" w="med" len="med"/>
          </a:ln>
          <a:effectLst/>
        </p:spPr>
        <p:txBody>
          <a:bodyPr/>
          <a:lstStyle/>
          <a:p>
            <a:endParaRPr lang="fr-FR"/>
          </a:p>
        </p:txBody>
      </p:sp>
      <p:sp>
        <p:nvSpPr>
          <p:cNvPr id="57350" name="Line 6"/>
          <p:cNvSpPr>
            <a:spLocks noChangeShapeType="1"/>
          </p:cNvSpPr>
          <p:nvPr/>
        </p:nvSpPr>
        <p:spPr bwMode="auto">
          <a:xfrm>
            <a:off x="5292725" y="1412875"/>
            <a:ext cx="0" cy="431800"/>
          </a:xfrm>
          <a:prstGeom prst="line">
            <a:avLst/>
          </a:prstGeom>
          <a:noFill/>
          <a:ln w="9525">
            <a:solidFill>
              <a:schemeClr val="tx1"/>
            </a:solidFill>
            <a:round/>
            <a:headEnd/>
            <a:tailEnd type="triangle" w="med" len="med"/>
          </a:ln>
          <a:effectLst/>
        </p:spPr>
        <p:txBody>
          <a:bodyPr/>
          <a:lstStyle/>
          <a:p>
            <a:endParaRPr lang="fr-FR"/>
          </a:p>
        </p:txBody>
      </p:sp>
      <p:sp>
        <p:nvSpPr>
          <p:cNvPr id="57351" name="Line 7"/>
          <p:cNvSpPr>
            <a:spLocks noChangeShapeType="1"/>
          </p:cNvSpPr>
          <p:nvPr/>
        </p:nvSpPr>
        <p:spPr bwMode="auto">
          <a:xfrm>
            <a:off x="8172450" y="1412875"/>
            <a:ext cx="0" cy="431800"/>
          </a:xfrm>
          <a:prstGeom prst="line">
            <a:avLst/>
          </a:prstGeom>
          <a:noFill/>
          <a:ln w="9525">
            <a:solidFill>
              <a:schemeClr val="tx1"/>
            </a:solidFill>
            <a:round/>
            <a:headEnd/>
            <a:tailEnd type="triangle" w="med" len="med"/>
          </a:ln>
          <a:effectLst/>
        </p:spPr>
        <p:txBody>
          <a:bodyPr/>
          <a:lstStyle/>
          <a:p>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p:nvPr>
        </p:nvSpPr>
        <p:spPr>
          <a:xfrm>
            <a:off x="0" y="0"/>
            <a:ext cx="9144000" cy="6858000"/>
          </a:xfrm>
        </p:spPr>
        <p:txBody>
          <a:bodyPr/>
          <a:lstStyle/>
          <a:p>
            <a:pPr algn="ctr">
              <a:buFont typeface="Wingdings" pitchFamily="2" charset="2"/>
              <a:buNone/>
            </a:pPr>
            <a:endParaRPr lang="fr-FR" sz="2400" b="1"/>
          </a:p>
          <a:p>
            <a:endParaRPr lang="fr-FR" sz="2400">
              <a:solidFill>
                <a:srgbClr val="FFCC00"/>
              </a:solidFill>
            </a:endParaRPr>
          </a:p>
          <a:p>
            <a:pPr algn="r">
              <a:buFont typeface="Wingdings" pitchFamily="2" charset="2"/>
              <a:buNone/>
            </a:pPr>
            <a:endParaRPr lang="fr-FR" sz="1800">
              <a:solidFill>
                <a:srgbClr val="FFCC00"/>
              </a:solidFill>
            </a:endParaRPr>
          </a:p>
          <a:p>
            <a:pPr>
              <a:buFont typeface="Wingdings" pitchFamily="2" charset="2"/>
              <a:buNone/>
            </a:pPr>
            <a:endParaRPr lang="fr-FR" sz="1800"/>
          </a:p>
          <a:p>
            <a:pPr>
              <a:buFont typeface="Wingdings" pitchFamily="2" charset="2"/>
              <a:buNone/>
            </a:pPr>
            <a:endParaRPr lang="fr-FR" sz="1800"/>
          </a:p>
          <a:p>
            <a:pPr>
              <a:buFont typeface="Wingdings" pitchFamily="2" charset="2"/>
              <a:buNone/>
            </a:pPr>
            <a:endParaRPr lang="fr-FR" sz="1800"/>
          </a:p>
        </p:txBody>
      </p:sp>
      <p:sp>
        <p:nvSpPr>
          <p:cNvPr id="2052" name="Text Box 4"/>
          <p:cNvSpPr txBox="1">
            <a:spLocks noChangeArrowheads="1"/>
          </p:cNvSpPr>
          <p:nvPr/>
        </p:nvSpPr>
        <p:spPr bwMode="auto">
          <a:xfrm>
            <a:off x="1066800" y="1752600"/>
            <a:ext cx="7696200" cy="3187700"/>
          </a:xfrm>
          <a:prstGeom prst="rect">
            <a:avLst/>
          </a:prstGeom>
          <a:noFill/>
          <a:ln w="9525">
            <a:noFill/>
            <a:miter lim="800000"/>
            <a:headEnd/>
            <a:tailEnd/>
          </a:ln>
          <a:effectLst/>
        </p:spPr>
        <p:txBody>
          <a:bodyPr>
            <a:spAutoFit/>
          </a:bodyPr>
          <a:lstStyle/>
          <a:p>
            <a:pPr>
              <a:lnSpc>
                <a:spcPct val="130000"/>
              </a:lnSpc>
            </a:pPr>
            <a:r>
              <a:rPr lang="fr-FR" sz="2600" i="1">
                <a:solidFill>
                  <a:srgbClr val="FFFF00"/>
                </a:solidFill>
                <a:latin typeface="Comic Sans MS" pitchFamily="66" charset="0"/>
              </a:rPr>
              <a:t>Le comportement est une suite d’actions (motrices ou verbales) observables permettant à un sujet de s’adapter dans un contexte donné à une situation donnée telle qu’il la perçoit ou l’interprète en fonction de ses besoins et ou de ses désirs</a:t>
            </a:r>
            <a:r>
              <a:rPr lang="fr-FR" sz="2600">
                <a:solidFill>
                  <a:srgbClr val="FFFF00"/>
                </a:solidFill>
                <a:latin typeface="Comic Sans MS" pitchFamily="66"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0" y="0"/>
            <a:ext cx="9144000" cy="6858000"/>
          </a:xfrm>
        </p:spPr>
        <p:txBody>
          <a:bodyPr/>
          <a:lstStyle/>
          <a:p>
            <a:pPr algn="ctr">
              <a:lnSpc>
                <a:spcPct val="90000"/>
              </a:lnSpc>
              <a:buFontTx/>
              <a:buNone/>
            </a:pPr>
            <a:r>
              <a:rPr lang="fr-FR" sz="2400">
                <a:solidFill>
                  <a:srgbClr val="FFFF00"/>
                </a:solidFill>
              </a:rPr>
              <a:t>Maladie</a:t>
            </a:r>
          </a:p>
          <a:p>
            <a:pPr algn="ctr">
              <a:lnSpc>
                <a:spcPct val="90000"/>
              </a:lnSpc>
              <a:buFontTx/>
              <a:buNone/>
            </a:pPr>
            <a:endParaRPr lang="fr-FR" sz="2400">
              <a:solidFill>
                <a:srgbClr val="FFFF00"/>
              </a:solidFill>
            </a:endParaRPr>
          </a:p>
          <a:p>
            <a:pPr algn="ctr">
              <a:lnSpc>
                <a:spcPct val="90000"/>
              </a:lnSpc>
              <a:buFontTx/>
              <a:buNone/>
            </a:pPr>
            <a:endParaRPr lang="fr-FR" sz="2400">
              <a:solidFill>
                <a:srgbClr val="FFFF00"/>
              </a:solidFill>
            </a:endParaRPr>
          </a:p>
          <a:p>
            <a:pPr algn="ctr">
              <a:lnSpc>
                <a:spcPct val="90000"/>
              </a:lnSpc>
              <a:buFontTx/>
              <a:buNone/>
            </a:pPr>
            <a:r>
              <a:rPr lang="fr-FR" sz="2400">
                <a:solidFill>
                  <a:srgbClr val="FFFF00"/>
                </a:solidFill>
              </a:rPr>
              <a:t>Déficience </a:t>
            </a:r>
          </a:p>
          <a:p>
            <a:pPr algn="ctr">
              <a:lnSpc>
                <a:spcPct val="90000"/>
              </a:lnSpc>
              <a:buFontTx/>
              <a:buNone/>
            </a:pPr>
            <a:endParaRPr lang="fr-FR" sz="2400">
              <a:solidFill>
                <a:srgbClr val="FFFF00"/>
              </a:solidFill>
            </a:endParaRPr>
          </a:p>
          <a:p>
            <a:pPr algn="ctr">
              <a:lnSpc>
                <a:spcPct val="90000"/>
              </a:lnSpc>
              <a:buFontTx/>
              <a:buNone/>
            </a:pPr>
            <a:endParaRPr lang="fr-FR" sz="2400">
              <a:solidFill>
                <a:srgbClr val="FFFF00"/>
              </a:solidFill>
            </a:endParaRPr>
          </a:p>
          <a:p>
            <a:pPr algn="ctr">
              <a:lnSpc>
                <a:spcPct val="90000"/>
              </a:lnSpc>
              <a:buFontTx/>
              <a:buNone/>
            </a:pPr>
            <a:r>
              <a:rPr lang="fr-FR" sz="2400">
                <a:solidFill>
                  <a:srgbClr val="FFFF00"/>
                </a:solidFill>
              </a:rPr>
              <a:t>Incapacité </a:t>
            </a:r>
          </a:p>
          <a:p>
            <a:pPr>
              <a:lnSpc>
                <a:spcPct val="90000"/>
              </a:lnSpc>
              <a:buFontTx/>
              <a:buNone/>
            </a:pPr>
            <a:r>
              <a:rPr lang="fr-FR" sz="2400">
                <a:solidFill>
                  <a:srgbClr val="FFFF00"/>
                </a:solidFill>
              </a:rPr>
              <a:t>           Facteurs 					Facteurs</a:t>
            </a:r>
          </a:p>
          <a:p>
            <a:pPr>
              <a:lnSpc>
                <a:spcPct val="90000"/>
              </a:lnSpc>
              <a:buFontTx/>
              <a:buNone/>
            </a:pPr>
            <a:r>
              <a:rPr lang="fr-FR" sz="2400">
                <a:solidFill>
                  <a:srgbClr val="FFFF00"/>
                </a:solidFill>
              </a:rPr>
              <a:t>        Personnels					Environnementaux</a:t>
            </a:r>
          </a:p>
          <a:p>
            <a:pPr algn="ctr">
              <a:lnSpc>
                <a:spcPct val="90000"/>
              </a:lnSpc>
              <a:buFontTx/>
              <a:buNone/>
            </a:pPr>
            <a:endParaRPr lang="fr-FR" sz="2400">
              <a:solidFill>
                <a:srgbClr val="FFFF00"/>
              </a:solidFill>
            </a:endParaRPr>
          </a:p>
          <a:p>
            <a:pPr algn="ctr">
              <a:lnSpc>
                <a:spcPct val="90000"/>
              </a:lnSpc>
              <a:buFontTx/>
              <a:buNone/>
            </a:pPr>
            <a:r>
              <a:rPr lang="fr-FR" sz="2400">
                <a:solidFill>
                  <a:srgbClr val="FFFF00"/>
                </a:solidFill>
              </a:rPr>
              <a:t>Handicap </a:t>
            </a:r>
          </a:p>
          <a:p>
            <a:pPr algn="ctr">
              <a:lnSpc>
                <a:spcPct val="90000"/>
              </a:lnSpc>
              <a:buFontTx/>
              <a:buNone/>
            </a:pPr>
            <a:endParaRPr lang="fr-FR" sz="2400">
              <a:solidFill>
                <a:srgbClr val="FFFF00"/>
              </a:solidFill>
            </a:endParaRPr>
          </a:p>
          <a:p>
            <a:pPr algn="ctr">
              <a:lnSpc>
                <a:spcPct val="90000"/>
              </a:lnSpc>
              <a:buFontTx/>
              <a:buNone/>
            </a:pPr>
            <a:r>
              <a:rPr lang="fr-FR" sz="2400" b="1">
                <a:solidFill>
                  <a:srgbClr val="FFFF00"/>
                </a:solidFill>
              </a:rPr>
              <a:t>Le rapport « </a:t>
            </a:r>
            <a:r>
              <a:rPr lang="fr-FR" sz="2400" b="1" i="1">
                <a:solidFill>
                  <a:srgbClr val="FFFF00"/>
                </a:solidFill>
              </a:rPr>
              <a:t>incapacité – handicap</a:t>
            </a:r>
            <a:r>
              <a:rPr lang="fr-FR" sz="2400" b="1">
                <a:solidFill>
                  <a:srgbClr val="FFFF00"/>
                </a:solidFill>
              </a:rPr>
              <a:t> » </a:t>
            </a:r>
          </a:p>
          <a:p>
            <a:pPr algn="ctr">
              <a:lnSpc>
                <a:spcPct val="90000"/>
              </a:lnSpc>
              <a:buFontTx/>
              <a:buNone/>
            </a:pPr>
            <a:endParaRPr lang="fr-FR" sz="2400" b="1">
              <a:solidFill>
                <a:srgbClr val="FFFF00"/>
              </a:solidFill>
            </a:endParaRPr>
          </a:p>
          <a:p>
            <a:pPr>
              <a:lnSpc>
                <a:spcPct val="90000"/>
              </a:lnSpc>
              <a:buFontTx/>
              <a:buNone/>
            </a:pPr>
            <a:r>
              <a:rPr lang="fr-FR" sz="2400" b="1">
                <a:solidFill>
                  <a:srgbClr val="FFFF00"/>
                </a:solidFill>
              </a:rPr>
              <a:t>doit intégrer les facteurs environnementaux et les facteurs</a:t>
            </a:r>
          </a:p>
          <a:p>
            <a:pPr>
              <a:lnSpc>
                <a:spcPct val="90000"/>
              </a:lnSpc>
              <a:buFontTx/>
              <a:buNone/>
            </a:pPr>
            <a:r>
              <a:rPr lang="fr-FR" sz="2400" b="1">
                <a:solidFill>
                  <a:srgbClr val="FFFF00"/>
                </a:solidFill>
              </a:rPr>
              <a:t>personnels</a:t>
            </a:r>
          </a:p>
        </p:txBody>
      </p:sp>
      <p:sp>
        <p:nvSpPr>
          <p:cNvPr id="60419" name="Rectangle 3"/>
          <p:cNvSpPr>
            <a:spLocks noChangeArrowheads="1"/>
          </p:cNvSpPr>
          <p:nvPr/>
        </p:nvSpPr>
        <p:spPr bwMode="auto">
          <a:xfrm>
            <a:off x="2124075" y="4724400"/>
            <a:ext cx="4968875" cy="649288"/>
          </a:xfrm>
          <a:prstGeom prst="rect">
            <a:avLst/>
          </a:prstGeom>
          <a:noFill/>
          <a:ln w="9525">
            <a:solidFill>
              <a:srgbClr val="FF3300"/>
            </a:solidFill>
            <a:miter lim="800000"/>
            <a:headEnd/>
            <a:tailEnd/>
          </a:ln>
          <a:effectLst/>
        </p:spPr>
        <p:txBody>
          <a:bodyPr wrap="none" anchor="ctr"/>
          <a:lstStyle/>
          <a:p>
            <a:endParaRPr lang="fr-FR"/>
          </a:p>
        </p:txBody>
      </p:sp>
      <p:sp>
        <p:nvSpPr>
          <p:cNvPr id="60420" name="Line 4"/>
          <p:cNvSpPr>
            <a:spLocks noChangeShapeType="1"/>
          </p:cNvSpPr>
          <p:nvPr/>
        </p:nvSpPr>
        <p:spPr bwMode="auto">
          <a:xfrm>
            <a:off x="4427538" y="476250"/>
            <a:ext cx="0" cy="649288"/>
          </a:xfrm>
          <a:prstGeom prst="line">
            <a:avLst/>
          </a:prstGeom>
          <a:noFill/>
          <a:ln w="57150">
            <a:solidFill>
              <a:schemeClr val="tx1"/>
            </a:solidFill>
            <a:round/>
            <a:headEnd/>
            <a:tailEnd type="triangle" w="med" len="med"/>
          </a:ln>
          <a:effectLst/>
        </p:spPr>
        <p:txBody>
          <a:bodyPr/>
          <a:lstStyle/>
          <a:p>
            <a:endParaRPr lang="fr-FR"/>
          </a:p>
        </p:txBody>
      </p:sp>
      <p:sp>
        <p:nvSpPr>
          <p:cNvPr id="60421" name="Line 5"/>
          <p:cNvSpPr>
            <a:spLocks noChangeShapeType="1"/>
          </p:cNvSpPr>
          <p:nvPr/>
        </p:nvSpPr>
        <p:spPr bwMode="auto">
          <a:xfrm>
            <a:off x="4427538" y="1773238"/>
            <a:ext cx="0" cy="649287"/>
          </a:xfrm>
          <a:prstGeom prst="line">
            <a:avLst/>
          </a:prstGeom>
          <a:noFill/>
          <a:ln w="57150">
            <a:solidFill>
              <a:schemeClr val="tx1"/>
            </a:solidFill>
            <a:round/>
            <a:headEnd/>
            <a:tailEnd type="triangle" w="med" len="med"/>
          </a:ln>
          <a:effectLst/>
        </p:spPr>
        <p:txBody>
          <a:bodyPr/>
          <a:lstStyle/>
          <a:p>
            <a:endParaRPr lang="fr-FR"/>
          </a:p>
        </p:txBody>
      </p:sp>
      <p:sp>
        <p:nvSpPr>
          <p:cNvPr id="60422" name="Line 6"/>
          <p:cNvSpPr>
            <a:spLocks noChangeShapeType="1"/>
          </p:cNvSpPr>
          <p:nvPr/>
        </p:nvSpPr>
        <p:spPr bwMode="auto">
          <a:xfrm>
            <a:off x="4427538" y="3068638"/>
            <a:ext cx="0" cy="649287"/>
          </a:xfrm>
          <a:prstGeom prst="line">
            <a:avLst/>
          </a:prstGeom>
          <a:noFill/>
          <a:ln w="57150">
            <a:solidFill>
              <a:schemeClr val="tx1"/>
            </a:solidFill>
            <a:round/>
            <a:headEnd/>
            <a:tailEnd type="triangle" w="med" len="med"/>
          </a:ln>
          <a:effectLst/>
        </p:spPr>
        <p:txBody>
          <a:bodyPr/>
          <a:lstStyle/>
          <a:p>
            <a:endParaRPr lang="fr-FR"/>
          </a:p>
        </p:txBody>
      </p:sp>
      <p:sp>
        <p:nvSpPr>
          <p:cNvPr id="60423" name="Line 7"/>
          <p:cNvSpPr>
            <a:spLocks noChangeShapeType="1"/>
          </p:cNvSpPr>
          <p:nvPr/>
        </p:nvSpPr>
        <p:spPr bwMode="auto">
          <a:xfrm>
            <a:off x="2916238" y="2636838"/>
            <a:ext cx="0" cy="1728787"/>
          </a:xfrm>
          <a:prstGeom prst="line">
            <a:avLst/>
          </a:prstGeom>
          <a:noFill/>
          <a:ln w="9525">
            <a:solidFill>
              <a:schemeClr val="tx1"/>
            </a:solidFill>
            <a:round/>
            <a:headEnd/>
            <a:tailEnd/>
          </a:ln>
          <a:effectLst/>
        </p:spPr>
        <p:txBody>
          <a:bodyPr/>
          <a:lstStyle/>
          <a:p>
            <a:endParaRPr lang="fr-FR"/>
          </a:p>
        </p:txBody>
      </p:sp>
      <p:sp>
        <p:nvSpPr>
          <p:cNvPr id="60424" name="Line 8"/>
          <p:cNvSpPr>
            <a:spLocks noChangeShapeType="1"/>
          </p:cNvSpPr>
          <p:nvPr/>
        </p:nvSpPr>
        <p:spPr bwMode="auto">
          <a:xfrm>
            <a:off x="6084888" y="2636838"/>
            <a:ext cx="0" cy="1728787"/>
          </a:xfrm>
          <a:prstGeom prst="line">
            <a:avLst/>
          </a:prstGeom>
          <a:noFill/>
          <a:ln w="9525">
            <a:solidFill>
              <a:schemeClr val="tx1"/>
            </a:solidFill>
            <a:round/>
            <a:headEnd/>
            <a:tailEnd/>
          </a:ln>
          <a:effectLst/>
        </p:spPr>
        <p:txBody>
          <a:bodyPr/>
          <a:lstStyle/>
          <a:p>
            <a:endParaRPr lang="fr-FR"/>
          </a:p>
        </p:txBody>
      </p:sp>
      <p:sp>
        <p:nvSpPr>
          <p:cNvPr id="60425" name="Line 9"/>
          <p:cNvSpPr>
            <a:spLocks noChangeShapeType="1"/>
          </p:cNvSpPr>
          <p:nvPr/>
        </p:nvSpPr>
        <p:spPr bwMode="auto">
          <a:xfrm>
            <a:off x="2916238" y="2636838"/>
            <a:ext cx="576262" cy="0"/>
          </a:xfrm>
          <a:prstGeom prst="line">
            <a:avLst/>
          </a:prstGeom>
          <a:noFill/>
          <a:ln w="9525">
            <a:solidFill>
              <a:schemeClr val="tx1"/>
            </a:solidFill>
            <a:round/>
            <a:headEnd/>
            <a:tailEnd type="triangle" w="med" len="med"/>
          </a:ln>
          <a:effectLst/>
        </p:spPr>
        <p:txBody>
          <a:bodyPr/>
          <a:lstStyle/>
          <a:p>
            <a:endParaRPr lang="fr-FR"/>
          </a:p>
        </p:txBody>
      </p:sp>
      <p:sp>
        <p:nvSpPr>
          <p:cNvPr id="60426" name="Line 10"/>
          <p:cNvSpPr>
            <a:spLocks noChangeShapeType="1"/>
          </p:cNvSpPr>
          <p:nvPr/>
        </p:nvSpPr>
        <p:spPr bwMode="auto">
          <a:xfrm>
            <a:off x="2916238" y="4365625"/>
            <a:ext cx="576262" cy="0"/>
          </a:xfrm>
          <a:prstGeom prst="line">
            <a:avLst/>
          </a:prstGeom>
          <a:noFill/>
          <a:ln w="9525">
            <a:solidFill>
              <a:schemeClr val="tx1"/>
            </a:solidFill>
            <a:round/>
            <a:headEnd/>
            <a:tailEnd type="triangle" w="med" len="med"/>
          </a:ln>
          <a:effectLst/>
        </p:spPr>
        <p:txBody>
          <a:bodyPr/>
          <a:lstStyle/>
          <a:p>
            <a:endParaRPr lang="fr-FR"/>
          </a:p>
        </p:txBody>
      </p:sp>
      <p:sp>
        <p:nvSpPr>
          <p:cNvPr id="60427" name="Line 11"/>
          <p:cNvSpPr>
            <a:spLocks noChangeShapeType="1"/>
          </p:cNvSpPr>
          <p:nvPr/>
        </p:nvSpPr>
        <p:spPr bwMode="auto">
          <a:xfrm flipH="1">
            <a:off x="5508625" y="4365625"/>
            <a:ext cx="574675" cy="0"/>
          </a:xfrm>
          <a:prstGeom prst="line">
            <a:avLst/>
          </a:prstGeom>
          <a:noFill/>
          <a:ln w="9525">
            <a:solidFill>
              <a:schemeClr val="tx1"/>
            </a:solidFill>
            <a:round/>
            <a:headEnd/>
            <a:tailEnd type="triangle" w="med" len="med"/>
          </a:ln>
          <a:effectLst/>
        </p:spPr>
        <p:txBody>
          <a:bodyPr/>
          <a:lstStyle/>
          <a:p>
            <a:endParaRPr lang="fr-FR"/>
          </a:p>
        </p:txBody>
      </p:sp>
      <p:sp>
        <p:nvSpPr>
          <p:cNvPr id="60428" name="Line 12"/>
          <p:cNvSpPr>
            <a:spLocks noChangeShapeType="1"/>
          </p:cNvSpPr>
          <p:nvPr/>
        </p:nvSpPr>
        <p:spPr bwMode="auto">
          <a:xfrm flipH="1">
            <a:off x="5508625" y="2636838"/>
            <a:ext cx="574675" cy="0"/>
          </a:xfrm>
          <a:prstGeom prst="line">
            <a:avLst/>
          </a:prstGeom>
          <a:noFill/>
          <a:ln w="9525">
            <a:solidFill>
              <a:schemeClr val="tx1"/>
            </a:solidFill>
            <a:round/>
            <a:headEnd/>
            <a:tailEnd type="triangle" w="med" len="med"/>
          </a:ln>
          <a:effectLst/>
        </p:spPr>
        <p:txBody>
          <a:bodyPr/>
          <a:lstStyle/>
          <a:p>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0" y="0"/>
            <a:ext cx="9144000" cy="6858000"/>
          </a:xfrm>
        </p:spPr>
        <p:txBody>
          <a:bodyPr/>
          <a:lstStyle/>
          <a:p>
            <a:pPr>
              <a:lnSpc>
                <a:spcPct val="90000"/>
              </a:lnSpc>
              <a:buFontTx/>
              <a:buNone/>
            </a:pPr>
            <a:r>
              <a:rPr lang="fr-FR" sz="2400">
                <a:solidFill>
                  <a:srgbClr val="FFFF00"/>
                </a:solidFill>
              </a:rPr>
              <a:t>Maladie						Fait traumatique</a:t>
            </a:r>
          </a:p>
          <a:p>
            <a:pPr>
              <a:lnSpc>
                <a:spcPct val="90000"/>
              </a:lnSpc>
              <a:buFontTx/>
              <a:buNone/>
            </a:pPr>
            <a:r>
              <a:rPr lang="fr-FR" sz="2400">
                <a:solidFill>
                  <a:srgbClr val="FF3300"/>
                </a:solidFill>
              </a:rPr>
              <a:t>démarche</a:t>
            </a:r>
            <a:r>
              <a:rPr lang="fr-FR" sz="2400"/>
              <a:t>						</a:t>
            </a:r>
            <a:r>
              <a:rPr lang="fr-FR" sz="2400">
                <a:solidFill>
                  <a:srgbClr val="FF3300"/>
                </a:solidFill>
              </a:rPr>
              <a:t>exemple</a:t>
            </a:r>
            <a:endParaRPr lang="fr-FR" sz="2400"/>
          </a:p>
          <a:p>
            <a:pPr>
              <a:lnSpc>
                <a:spcPct val="90000"/>
              </a:lnSpc>
              <a:buFontTx/>
              <a:buNone/>
            </a:pPr>
            <a:r>
              <a:rPr lang="fr-FR" sz="2000"/>
              <a:t>								</a:t>
            </a:r>
            <a:r>
              <a:rPr lang="fr-FR" sz="2000">
                <a:solidFill>
                  <a:srgbClr val="FFFF00"/>
                </a:solidFill>
              </a:rPr>
              <a:t>T.C.</a:t>
            </a:r>
          </a:p>
          <a:p>
            <a:pPr>
              <a:lnSpc>
                <a:spcPct val="90000"/>
              </a:lnSpc>
              <a:buFontTx/>
              <a:buNone/>
            </a:pPr>
            <a:r>
              <a:rPr lang="fr-FR" sz="2000">
                <a:solidFill>
                  <a:srgbClr val="FFFF00"/>
                </a:solidFill>
              </a:rPr>
              <a:t>								Arrêt cardiaque</a:t>
            </a:r>
          </a:p>
          <a:p>
            <a:pPr>
              <a:lnSpc>
                <a:spcPct val="90000"/>
              </a:lnSpc>
              <a:buFontTx/>
              <a:buNone/>
            </a:pPr>
            <a:r>
              <a:rPr lang="fr-FR" sz="2000">
                <a:solidFill>
                  <a:srgbClr val="FFFF00"/>
                </a:solidFill>
              </a:rPr>
              <a:t>								Intoxication solvant</a:t>
            </a:r>
          </a:p>
          <a:p>
            <a:pPr>
              <a:lnSpc>
                <a:spcPct val="90000"/>
              </a:lnSpc>
              <a:buFontTx/>
              <a:buNone/>
            </a:pPr>
            <a:r>
              <a:rPr lang="fr-FR" sz="2000">
                <a:solidFill>
                  <a:srgbClr val="FFFF00"/>
                </a:solidFill>
              </a:rPr>
              <a:t>								Rupture d’anévrysme</a:t>
            </a:r>
          </a:p>
          <a:p>
            <a:pPr>
              <a:lnSpc>
                <a:spcPct val="90000"/>
              </a:lnSpc>
              <a:buFontTx/>
              <a:buNone/>
            </a:pPr>
            <a:r>
              <a:rPr lang="fr-FR" sz="2000">
                <a:solidFill>
                  <a:srgbClr val="FFFF00"/>
                </a:solidFill>
              </a:rPr>
              <a:t>Déficience</a:t>
            </a:r>
          </a:p>
          <a:p>
            <a:pPr>
              <a:lnSpc>
                <a:spcPct val="90000"/>
              </a:lnSpc>
              <a:buFontTx/>
              <a:buNone/>
            </a:pPr>
            <a:r>
              <a:rPr lang="fr-FR" sz="2000">
                <a:solidFill>
                  <a:srgbClr val="FFFF00"/>
                </a:solidFill>
              </a:rPr>
              <a:t>		Examen clinique				Lésions bifrontales</a:t>
            </a:r>
          </a:p>
          <a:p>
            <a:pPr>
              <a:lnSpc>
                <a:spcPct val="90000"/>
              </a:lnSpc>
              <a:buFontTx/>
              <a:buNone/>
            </a:pPr>
            <a:r>
              <a:rPr lang="fr-FR" sz="2000">
                <a:solidFill>
                  <a:srgbClr val="FFFF00"/>
                </a:solidFill>
              </a:rPr>
              <a:t>		Imagerie</a:t>
            </a:r>
          </a:p>
          <a:p>
            <a:pPr>
              <a:lnSpc>
                <a:spcPct val="90000"/>
              </a:lnSpc>
              <a:buFontTx/>
              <a:buNone/>
            </a:pPr>
            <a:r>
              <a:rPr lang="fr-FR" sz="2000">
                <a:solidFill>
                  <a:srgbClr val="FFFF00"/>
                </a:solidFill>
              </a:rPr>
              <a:t>		Examen neuro fonctionnel</a:t>
            </a:r>
          </a:p>
          <a:p>
            <a:pPr>
              <a:lnSpc>
                <a:spcPct val="90000"/>
              </a:lnSpc>
              <a:buFontTx/>
              <a:buNone/>
            </a:pPr>
            <a:endParaRPr lang="fr-FR" sz="2000">
              <a:solidFill>
                <a:srgbClr val="FFFF00"/>
              </a:solidFill>
            </a:endParaRPr>
          </a:p>
          <a:p>
            <a:pPr>
              <a:lnSpc>
                <a:spcPct val="90000"/>
              </a:lnSpc>
              <a:buFontTx/>
              <a:buNone/>
            </a:pPr>
            <a:r>
              <a:rPr lang="fr-FR" sz="2000">
                <a:solidFill>
                  <a:srgbClr val="FFFF00"/>
                </a:solidFill>
              </a:rPr>
              <a:t>Incapacité</a:t>
            </a:r>
          </a:p>
          <a:p>
            <a:pPr>
              <a:lnSpc>
                <a:spcPct val="90000"/>
              </a:lnSpc>
              <a:buFontTx/>
              <a:buNone/>
            </a:pPr>
            <a:r>
              <a:rPr lang="fr-FR" sz="2000">
                <a:solidFill>
                  <a:srgbClr val="FFFF00"/>
                </a:solidFill>
              </a:rPr>
              <a:t>		Troubles cognitifs			Troubles dysexécutifs</a:t>
            </a:r>
          </a:p>
          <a:p>
            <a:pPr>
              <a:lnSpc>
                <a:spcPct val="90000"/>
              </a:lnSpc>
              <a:buFontTx/>
              <a:buNone/>
            </a:pPr>
            <a:endParaRPr lang="fr-FR" sz="2000">
              <a:solidFill>
                <a:srgbClr val="FFFF00"/>
              </a:solidFill>
            </a:endParaRPr>
          </a:p>
          <a:p>
            <a:pPr>
              <a:lnSpc>
                <a:spcPct val="90000"/>
              </a:lnSpc>
              <a:buFontTx/>
              <a:buNone/>
            </a:pPr>
            <a:r>
              <a:rPr lang="fr-FR" sz="2000">
                <a:solidFill>
                  <a:srgbClr val="FFFF00"/>
                </a:solidFill>
              </a:rPr>
              <a:t>Handicap</a:t>
            </a:r>
          </a:p>
          <a:p>
            <a:pPr>
              <a:lnSpc>
                <a:spcPct val="90000"/>
              </a:lnSpc>
              <a:buFontTx/>
              <a:buNone/>
            </a:pPr>
            <a:r>
              <a:rPr lang="fr-FR" sz="2000">
                <a:solidFill>
                  <a:srgbClr val="FFFF00"/>
                </a:solidFill>
              </a:rPr>
              <a:t>		Difficultés 				Difficulté pour planifier les </a:t>
            </a:r>
          </a:p>
          <a:p>
            <a:pPr>
              <a:lnSpc>
                <a:spcPct val="90000"/>
              </a:lnSpc>
              <a:buFontTx/>
              <a:buNone/>
            </a:pPr>
            <a:r>
              <a:rPr lang="fr-FR" sz="2000">
                <a:solidFill>
                  <a:srgbClr val="FFFF00"/>
                </a:solidFill>
              </a:rPr>
              <a:t>		vie quotidienne				activités de la vie quotidienne</a:t>
            </a:r>
          </a:p>
          <a:p>
            <a:pPr>
              <a:lnSpc>
                <a:spcPct val="90000"/>
              </a:lnSpc>
              <a:buFontTx/>
              <a:buNone/>
            </a:pPr>
            <a:endParaRPr lang="fr-FR" sz="2000">
              <a:solidFill>
                <a:srgbClr val="FFFF00"/>
              </a:solidFill>
            </a:endParaRPr>
          </a:p>
          <a:p>
            <a:pPr algn="ctr">
              <a:lnSpc>
                <a:spcPct val="90000"/>
              </a:lnSpc>
              <a:buFontTx/>
              <a:buNone/>
            </a:pPr>
            <a:r>
              <a:rPr lang="fr-FR" sz="2000">
                <a:solidFill>
                  <a:srgbClr val="FFFF00"/>
                </a:solidFill>
              </a:rPr>
              <a:t>L’analyse doit porter sur les différents niveaux</a:t>
            </a:r>
          </a:p>
        </p:txBody>
      </p:sp>
      <p:sp>
        <p:nvSpPr>
          <p:cNvPr id="61443" name="Rectangle 3"/>
          <p:cNvSpPr>
            <a:spLocks noChangeArrowheads="1"/>
          </p:cNvSpPr>
          <p:nvPr/>
        </p:nvSpPr>
        <p:spPr bwMode="auto">
          <a:xfrm>
            <a:off x="2051050" y="6021388"/>
            <a:ext cx="5113338" cy="576262"/>
          </a:xfrm>
          <a:prstGeom prst="rect">
            <a:avLst/>
          </a:prstGeom>
          <a:noFill/>
          <a:ln w="9525">
            <a:solidFill>
              <a:srgbClr val="FF3300"/>
            </a:solidFill>
            <a:miter lim="800000"/>
            <a:headEnd/>
            <a:tailEnd/>
          </a:ln>
          <a:effectLst/>
        </p:spPr>
        <p:txBody>
          <a:bodyPr wrap="none" anchor="ctr"/>
          <a:lstStyle/>
          <a:p>
            <a:endParaRPr lang="fr-FR"/>
          </a:p>
        </p:txBody>
      </p:sp>
      <p:sp>
        <p:nvSpPr>
          <p:cNvPr id="61444" name="AutoShape 4"/>
          <p:cNvSpPr>
            <a:spLocks/>
          </p:cNvSpPr>
          <p:nvPr/>
        </p:nvSpPr>
        <p:spPr bwMode="auto">
          <a:xfrm>
            <a:off x="6372225" y="908050"/>
            <a:ext cx="73025" cy="1150938"/>
          </a:xfrm>
          <a:prstGeom prst="leftBrace">
            <a:avLst>
              <a:gd name="adj1" fmla="val 131341"/>
              <a:gd name="adj2" fmla="val 50000"/>
            </a:avLst>
          </a:prstGeom>
          <a:noFill/>
          <a:ln w="9525">
            <a:solidFill>
              <a:schemeClr val="bg1"/>
            </a:solidFill>
            <a:round/>
            <a:headEnd/>
            <a:tailEnd/>
          </a:ln>
          <a:effectLst/>
        </p:spPr>
        <p:txBody>
          <a:bodyPr wrap="none" anchor="ctr"/>
          <a:lstStyle/>
          <a:p>
            <a:endParaRPr lang="fr-FR"/>
          </a:p>
        </p:txBody>
      </p:sp>
      <p:sp>
        <p:nvSpPr>
          <p:cNvPr id="61445" name="Line 5"/>
          <p:cNvSpPr>
            <a:spLocks noChangeShapeType="1"/>
          </p:cNvSpPr>
          <p:nvPr/>
        </p:nvSpPr>
        <p:spPr bwMode="auto">
          <a:xfrm flipH="1">
            <a:off x="4419600" y="533400"/>
            <a:ext cx="1584325" cy="5040313"/>
          </a:xfrm>
          <a:prstGeom prst="line">
            <a:avLst/>
          </a:prstGeom>
          <a:noFill/>
          <a:ln w="9525">
            <a:solidFill>
              <a:schemeClr val="bg1"/>
            </a:solidFill>
            <a:round/>
            <a:headEnd/>
            <a:tailEnd type="triangle" w="med" len="med"/>
          </a:ln>
          <a:effectLst/>
        </p:spPr>
        <p:txBody>
          <a:bodyPr/>
          <a:lstStyle/>
          <a:p>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0" y="0"/>
            <a:ext cx="9144000" cy="6858000"/>
          </a:xfrm>
        </p:spPr>
        <p:txBody>
          <a:bodyPr/>
          <a:lstStyle/>
          <a:p>
            <a:pPr marL="609600" indent="-609600">
              <a:buFontTx/>
              <a:buNone/>
            </a:pPr>
            <a:endParaRPr lang="fr-FR" sz="2400" b="1"/>
          </a:p>
          <a:p>
            <a:pPr marL="609600" indent="-609600">
              <a:buFontTx/>
              <a:buNone/>
            </a:pPr>
            <a:r>
              <a:rPr lang="fr-FR" sz="2400" b="1">
                <a:solidFill>
                  <a:srgbClr val="FFFF00"/>
                </a:solidFill>
              </a:rPr>
              <a:t>Le</a:t>
            </a:r>
            <a:r>
              <a:rPr lang="fr-FR" sz="2400">
                <a:solidFill>
                  <a:srgbClr val="FFFF00"/>
                </a:solidFill>
              </a:rPr>
              <a:t> </a:t>
            </a:r>
            <a:r>
              <a:rPr lang="fr-FR" sz="2400" b="1">
                <a:solidFill>
                  <a:srgbClr val="FFFF00"/>
                </a:solidFill>
              </a:rPr>
              <a:t>plan d’intervention est construit en 3 temps :</a:t>
            </a:r>
          </a:p>
          <a:p>
            <a:pPr marL="609600" indent="-609600">
              <a:buFontTx/>
              <a:buNone/>
            </a:pPr>
            <a:endParaRPr lang="fr-FR" sz="2400" b="1">
              <a:solidFill>
                <a:srgbClr val="FFFF00"/>
              </a:solidFill>
            </a:endParaRPr>
          </a:p>
          <a:p>
            <a:pPr marL="609600" indent="-609600">
              <a:buFontTx/>
              <a:buAutoNum type="arabicPeriod"/>
            </a:pPr>
            <a:r>
              <a:rPr lang="fr-FR" sz="2400" b="1">
                <a:solidFill>
                  <a:srgbClr val="FFFF00"/>
                </a:solidFill>
              </a:rPr>
              <a:t>Entretien avec la victime :</a:t>
            </a:r>
            <a:r>
              <a:rPr lang="fr-FR" sz="2400">
                <a:solidFill>
                  <a:srgbClr val="FFFF00"/>
                </a:solidFill>
              </a:rPr>
              <a:t> </a:t>
            </a:r>
          </a:p>
          <a:p>
            <a:pPr marL="1752600" lvl="3" indent="-381000">
              <a:buFontTx/>
              <a:buNone/>
            </a:pPr>
            <a:r>
              <a:rPr lang="fr-FR">
                <a:solidFill>
                  <a:srgbClr val="FFFF00"/>
                </a:solidFill>
              </a:rPr>
              <a:t>	Entretiens dirigés</a:t>
            </a:r>
          </a:p>
          <a:p>
            <a:pPr marL="1752600" lvl="3" indent="-381000">
              <a:buFontTx/>
              <a:buNone/>
            </a:pPr>
            <a:r>
              <a:rPr lang="fr-FR">
                <a:solidFill>
                  <a:srgbClr val="FFFF00"/>
                </a:solidFill>
              </a:rPr>
              <a:t>	Questionnaires </a:t>
            </a:r>
          </a:p>
          <a:p>
            <a:pPr marL="1752600" lvl="3" indent="-381000">
              <a:buFontTx/>
              <a:buNone/>
            </a:pPr>
            <a:r>
              <a:rPr lang="fr-FR">
                <a:solidFill>
                  <a:srgbClr val="FFFF00"/>
                </a:solidFill>
              </a:rPr>
              <a:t>	Tests </a:t>
            </a:r>
          </a:p>
          <a:p>
            <a:pPr marL="1752600" lvl="3" indent="-381000">
              <a:buFontTx/>
              <a:buNone/>
            </a:pPr>
            <a:endParaRPr lang="fr-FR">
              <a:solidFill>
                <a:srgbClr val="FFFF00"/>
              </a:solidFill>
            </a:endParaRPr>
          </a:p>
          <a:p>
            <a:pPr marL="1752600" lvl="3" indent="-381000">
              <a:buFontTx/>
              <a:buNone/>
            </a:pPr>
            <a:endParaRPr lang="fr-FR" sz="1600">
              <a:solidFill>
                <a:srgbClr val="FFFF00"/>
              </a:solidFill>
            </a:endParaRPr>
          </a:p>
          <a:p>
            <a:pPr marL="609600" indent="-609600">
              <a:buFontTx/>
              <a:buAutoNum type="arabicPeriod" startAt="2"/>
            </a:pPr>
            <a:r>
              <a:rPr lang="fr-FR" sz="2400" b="1">
                <a:solidFill>
                  <a:srgbClr val="FFFF00"/>
                </a:solidFill>
              </a:rPr>
              <a:t>Recueil d’informations auprès de l’entourage</a:t>
            </a:r>
          </a:p>
          <a:p>
            <a:pPr marL="1371600" lvl="2" indent="-457200">
              <a:buFontTx/>
              <a:buNone/>
            </a:pPr>
            <a:r>
              <a:rPr lang="fr-FR" sz="1800">
                <a:solidFill>
                  <a:srgbClr val="FFFF00"/>
                </a:solidFill>
              </a:rPr>
              <a:t>		</a:t>
            </a:r>
            <a:r>
              <a:rPr lang="fr-FR" sz="2000">
                <a:solidFill>
                  <a:srgbClr val="FFFF00"/>
                </a:solidFill>
              </a:rPr>
              <a:t>Entretiens</a:t>
            </a:r>
          </a:p>
          <a:p>
            <a:pPr marL="1371600" lvl="2" indent="-457200">
              <a:buFontTx/>
              <a:buNone/>
            </a:pPr>
            <a:r>
              <a:rPr lang="fr-FR" sz="2000">
                <a:solidFill>
                  <a:srgbClr val="FFFF00"/>
                </a:solidFill>
              </a:rPr>
              <a:t>		Questionnaires</a:t>
            </a:r>
          </a:p>
          <a:p>
            <a:pPr marL="1371600" lvl="2" indent="-457200">
              <a:buFontTx/>
              <a:buNone/>
            </a:pPr>
            <a:endParaRPr lang="fr-FR" sz="2000">
              <a:solidFill>
                <a:srgbClr val="FFFF00"/>
              </a:solidFill>
            </a:endParaRPr>
          </a:p>
          <a:p>
            <a:pPr marL="1371600" lvl="2" indent="-457200">
              <a:buFontTx/>
              <a:buNone/>
            </a:pPr>
            <a:endParaRPr lang="fr-FR" sz="2000">
              <a:solidFill>
                <a:srgbClr val="FFFF00"/>
              </a:solidFill>
            </a:endParaRPr>
          </a:p>
          <a:p>
            <a:pPr marL="609600" indent="-609600">
              <a:buFontTx/>
              <a:buAutoNum type="arabicPeriod" startAt="3"/>
            </a:pPr>
            <a:r>
              <a:rPr lang="fr-FR" sz="2400" b="1">
                <a:solidFill>
                  <a:srgbClr val="FFFF00"/>
                </a:solidFill>
              </a:rPr>
              <a:t>Vie quotidienne</a:t>
            </a:r>
            <a:r>
              <a:rPr lang="fr-FR" sz="2400">
                <a:solidFill>
                  <a:srgbClr val="FFFF00"/>
                </a:solidFill>
              </a:rPr>
              <a:t>  </a:t>
            </a:r>
          </a:p>
          <a:p>
            <a:pPr marL="609600" indent="-609600">
              <a:buFontTx/>
              <a:buNone/>
            </a:pPr>
            <a:r>
              <a:rPr lang="fr-FR" sz="2400">
                <a:solidFill>
                  <a:srgbClr val="FFFF00"/>
                </a:solidFill>
              </a:rPr>
              <a:t>			</a:t>
            </a:r>
            <a:r>
              <a:rPr lang="fr-FR" sz="2000">
                <a:solidFill>
                  <a:srgbClr val="FFFF00"/>
                </a:solidFill>
              </a:rPr>
              <a:t>Description d’une journée, (complétée par une évaluation 			de l’ergothérapeute)</a:t>
            </a:r>
          </a:p>
          <a:p>
            <a:pPr marL="609600" indent="-609600">
              <a:buFontTx/>
              <a:buNone/>
            </a:pPr>
            <a:endParaRPr lang="fr-FR" sz="200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0" y="0"/>
            <a:ext cx="9144000" cy="6858000"/>
          </a:xfrm>
        </p:spPr>
        <p:txBody>
          <a:bodyPr/>
          <a:lstStyle/>
          <a:p>
            <a:pPr algn="ctr">
              <a:buFont typeface="Wingdings" pitchFamily="2" charset="2"/>
              <a:buNone/>
            </a:pPr>
            <a:endParaRPr lang="fr-FR"/>
          </a:p>
          <a:p>
            <a:pPr algn="ctr">
              <a:buFont typeface="Wingdings" pitchFamily="2" charset="2"/>
              <a:buNone/>
            </a:pPr>
            <a:endParaRPr lang="fr-FR"/>
          </a:p>
          <a:p>
            <a:pPr algn="ctr">
              <a:buFont typeface="Wingdings" pitchFamily="2" charset="2"/>
              <a:buNone/>
            </a:pPr>
            <a:r>
              <a:rPr lang="fr-FR" b="1">
                <a:solidFill>
                  <a:srgbClr val="FFFF00"/>
                </a:solidFill>
              </a:rPr>
              <a:t>LE BUT DE L’EXPERTISE</a:t>
            </a:r>
            <a:r>
              <a:rPr lang="fr-FR"/>
              <a:t> </a:t>
            </a:r>
          </a:p>
          <a:p>
            <a:pPr algn="ctr">
              <a:buFont typeface="Wingdings" pitchFamily="2" charset="2"/>
              <a:buNone/>
            </a:pPr>
            <a:endParaRPr lang="fr-FR"/>
          </a:p>
          <a:p>
            <a:pPr algn="ctr">
              <a:buFont typeface="Wingdings" pitchFamily="2" charset="2"/>
              <a:buNone/>
            </a:pPr>
            <a:endParaRPr lang="fr-FR"/>
          </a:p>
          <a:p>
            <a:pPr algn="ctr">
              <a:buFont typeface="Wingdings" pitchFamily="2" charset="2"/>
              <a:buNone/>
            </a:pPr>
            <a:endParaRPr lang="fr-FR"/>
          </a:p>
          <a:p>
            <a:pPr algn="ctr">
              <a:buFont typeface="Wingdings" pitchFamily="2" charset="2"/>
              <a:buNone/>
            </a:pPr>
            <a:r>
              <a:rPr lang="fr-FR" sz="3600" b="1">
                <a:solidFill>
                  <a:srgbClr val="FF3300"/>
                </a:solidFill>
              </a:rPr>
              <a:t>ECLAIRER LE MANDANT</a:t>
            </a:r>
          </a:p>
          <a:p>
            <a:pPr algn="ctr">
              <a:buFont typeface="Wingdings" pitchFamily="2" charset="2"/>
              <a:buNone/>
            </a:pPr>
            <a:endParaRPr lang="fr-FR"/>
          </a:p>
          <a:p>
            <a:pPr algn="ctr">
              <a:buFont typeface="Wingdings" pitchFamily="2" charset="2"/>
              <a:buNone/>
            </a:pPr>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0" y="0"/>
            <a:ext cx="9144000" cy="6858000"/>
          </a:xfrm>
        </p:spPr>
        <p:txBody>
          <a:bodyPr/>
          <a:lstStyle/>
          <a:p>
            <a:pPr algn="ctr">
              <a:buFontTx/>
              <a:buNone/>
            </a:pPr>
            <a:r>
              <a:rPr lang="fr-FR" sz="2400" b="1">
                <a:solidFill>
                  <a:srgbClr val="FFFF00"/>
                </a:solidFill>
              </a:rPr>
              <a:t>DEROULEMENT DU BILAN</a:t>
            </a:r>
          </a:p>
          <a:p>
            <a:pPr algn="ctr">
              <a:buFontTx/>
              <a:buNone/>
            </a:pPr>
            <a:endParaRPr lang="fr-FR" sz="2400" b="1">
              <a:solidFill>
                <a:srgbClr val="FFFF00"/>
              </a:solidFill>
            </a:endParaRPr>
          </a:p>
          <a:p>
            <a:pPr>
              <a:buFontTx/>
              <a:buNone/>
            </a:pPr>
            <a:r>
              <a:rPr lang="fr-FR" sz="2400" b="1">
                <a:solidFill>
                  <a:srgbClr val="FFFF00"/>
                </a:solidFill>
              </a:rPr>
              <a:t>I – Entretien avec la victime </a:t>
            </a:r>
            <a:r>
              <a:rPr lang="fr-FR" sz="2400">
                <a:solidFill>
                  <a:srgbClr val="FFFF00"/>
                </a:solidFill>
              </a:rPr>
              <a:t>(support document EBIS)</a:t>
            </a:r>
          </a:p>
          <a:p>
            <a:pPr>
              <a:buFontTx/>
              <a:buNone/>
            </a:pPr>
            <a:endParaRPr lang="fr-FR" sz="2400">
              <a:solidFill>
                <a:srgbClr val="FFFF00"/>
              </a:solidFill>
            </a:endParaRPr>
          </a:p>
          <a:p>
            <a:pPr>
              <a:buFontTx/>
              <a:buNone/>
            </a:pPr>
            <a:r>
              <a:rPr lang="fr-FR" sz="2400">
                <a:solidFill>
                  <a:srgbClr val="FFFF00"/>
                </a:solidFill>
              </a:rPr>
              <a:t>		* qui était cette personne ? </a:t>
            </a:r>
          </a:p>
          <a:p>
            <a:pPr>
              <a:buFontTx/>
              <a:buNone/>
            </a:pPr>
            <a:r>
              <a:rPr lang="fr-FR" sz="2400">
                <a:solidFill>
                  <a:srgbClr val="FFFF00"/>
                </a:solidFill>
              </a:rPr>
              <a:t>		* quelle était sa vie, </a:t>
            </a:r>
          </a:p>
          <a:p>
            <a:pPr>
              <a:buFontTx/>
              <a:buNone/>
            </a:pPr>
            <a:r>
              <a:rPr lang="fr-FR" sz="2400">
                <a:solidFill>
                  <a:srgbClr val="FFFF00"/>
                </a:solidFill>
              </a:rPr>
              <a:t>		* sa naissance, </a:t>
            </a:r>
          </a:p>
          <a:p>
            <a:pPr>
              <a:buFontTx/>
              <a:buNone/>
            </a:pPr>
            <a:r>
              <a:rPr lang="fr-FR" sz="2400">
                <a:solidFill>
                  <a:srgbClr val="FFFF00"/>
                </a:solidFill>
              </a:rPr>
              <a:t>		* sa jeunesse</a:t>
            </a:r>
          </a:p>
          <a:p>
            <a:pPr>
              <a:buFontTx/>
              <a:buNone/>
            </a:pPr>
            <a:r>
              <a:rPr lang="fr-FR" sz="2400">
                <a:solidFill>
                  <a:srgbClr val="FFFF00"/>
                </a:solidFill>
              </a:rPr>
              <a:t>		* sa scolarité</a:t>
            </a:r>
          </a:p>
          <a:p>
            <a:pPr>
              <a:buFontTx/>
              <a:buNone/>
            </a:pPr>
            <a:r>
              <a:rPr lang="fr-FR" sz="2400">
                <a:solidFill>
                  <a:srgbClr val="FFFF00"/>
                </a:solidFill>
              </a:rPr>
              <a:t>		* sa personnalité</a:t>
            </a:r>
          </a:p>
          <a:p>
            <a:pPr>
              <a:buFontTx/>
              <a:buNone/>
            </a:pPr>
            <a:r>
              <a:rPr lang="fr-FR" sz="2400">
                <a:solidFill>
                  <a:srgbClr val="FFFF00"/>
                </a:solidFill>
              </a:rPr>
              <a:t>		* sa vie familiale</a:t>
            </a:r>
          </a:p>
          <a:p>
            <a:pPr>
              <a:buFontTx/>
              <a:buNone/>
            </a:pPr>
            <a:r>
              <a:rPr lang="fr-FR" sz="2400">
                <a:solidFill>
                  <a:srgbClr val="FFFF00"/>
                </a:solidFill>
              </a:rPr>
              <a:t>		* sa vie socio-professionnelle</a:t>
            </a:r>
          </a:p>
          <a:p>
            <a:pPr>
              <a:buFontTx/>
              <a:buNone/>
            </a:pPr>
            <a:r>
              <a:rPr lang="fr-FR" sz="2400">
                <a:solidFill>
                  <a:srgbClr val="FFFF00"/>
                </a:solidFill>
              </a:rPr>
              <a:t>		* ses loisirs</a:t>
            </a:r>
          </a:p>
          <a:p>
            <a:pPr>
              <a:buFontTx/>
              <a:buNone/>
            </a:pPr>
            <a:endParaRPr lang="fr-FR" sz="2400">
              <a:solidFill>
                <a:srgbClr val="FFFF00"/>
              </a:solidFill>
            </a:endParaRPr>
          </a:p>
          <a:p>
            <a:pPr>
              <a:buFontTx/>
              <a:buNone/>
            </a:pPr>
            <a:r>
              <a:rPr lang="fr-FR" sz="2400" b="1">
                <a:solidFill>
                  <a:srgbClr val="FFFF00"/>
                </a:solidFill>
              </a:rPr>
              <a:t>En résumé</a:t>
            </a:r>
            <a:r>
              <a:rPr lang="fr-FR" sz="2400">
                <a:solidFill>
                  <a:srgbClr val="FFFF00"/>
                </a:solidFill>
              </a:rPr>
              <a:t> : </a:t>
            </a:r>
            <a:r>
              <a:rPr lang="fr-FR" sz="2400" b="1">
                <a:solidFill>
                  <a:srgbClr val="FFFF00"/>
                </a:solidFill>
              </a:rPr>
              <a:t>sa biographie, sa vie antérieure</a:t>
            </a:r>
          </a:p>
        </p:txBody>
      </p:sp>
      <p:sp>
        <p:nvSpPr>
          <p:cNvPr id="64515" name="Line 3"/>
          <p:cNvSpPr>
            <a:spLocks noChangeShapeType="1"/>
          </p:cNvSpPr>
          <p:nvPr/>
        </p:nvSpPr>
        <p:spPr bwMode="auto">
          <a:xfrm>
            <a:off x="1371600" y="2133600"/>
            <a:ext cx="2743200" cy="0"/>
          </a:xfrm>
          <a:prstGeom prst="line">
            <a:avLst/>
          </a:prstGeom>
          <a:noFill/>
          <a:ln w="9525">
            <a:solidFill>
              <a:srgbClr val="FF3300"/>
            </a:solidFill>
            <a:round/>
            <a:headEnd/>
            <a:tailEnd/>
          </a:ln>
          <a:effectLst/>
        </p:spPr>
        <p:txBody>
          <a:bodyPr wrap="none" anchor="ctr"/>
          <a:lstStyle/>
          <a:p>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0" y="0"/>
            <a:ext cx="9144000" cy="6858000"/>
          </a:xfrm>
        </p:spPr>
        <p:txBody>
          <a:bodyPr/>
          <a:lstStyle/>
          <a:p>
            <a:pPr algn="ctr">
              <a:buFontTx/>
              <a:buNone/>
            </a:pPr>
            <a:r>
              <a:rPr lang="fr-FR" sz="2000" b="1">
                <a:solidFill>
                  <a:srgbClr val="FFFF00"/>
                </a:solidFill>
              </a:rPr>
              <a:t>DEROULEMENT DU BILAN </a:t>
            </a:r>
          </a:p>
          <a:p>
            <a:pPr algn="ctr">
              <a:buFontTx/>
              <a:buNone/>
            </a:pPr>
            <a:r>
              <a:rPr lang="fr-FR" sz="2000" b="1">
                <a:solidFill>
                  <a:srgbClr val="FFFF00"/>
                </a:solidFill>
              </a:rPr>
              <a:t>suite</a:t>
            </a:r>
          </a:p>
          <a:p>
            <a:pPr>
              <a:buFontTx/>
              <a:buNone/>
            </a:pPr>
            <a:r>
              <a:rPr lang="fr-FR" sz="2000" b="1">
                <a:solidFill>
                  <a:srgbClr val="FFFF00"/>
                </a:solidFill>
              </a:rPr>
              <a:t>I – Entretien avec la victime </a:t>
            </a:r>
            <a:r>
              <a:rPr lang="fr-FR" sz="2000">
                <a:solidFill>
                  <a:srgbClr val="FFFF00"/>
                </a:solidFill>
              </a:rPr>
              <a:t>(support document EBIS)</a:t>
            </a:r>
          </a:p>
          <a:p>
            <a:pPr>
              <a:buFontTx/>
              <a:buNone/>
            </a:pPr>
            <a:endParaRPr lang="fr-FR" sz="2000">
              <a:solidFill>
                <a:srgbClr val="FFFF00"/>
              </a:solidFill>
            </a:endParaRPr>
          </a:p>
          <a:p>
            <a:pPr>
              <a:lnSpc>
                <a:spcPct val="170000"/>
              </a:lnSpc>
              <a:buFontTx/>
              <a:buNone/>
            </a:pPr>
            <a:r>
              <a:rPr lang="fr-FR" sz="2000">
                <a:solidFill>
                  <a:srgbClr val="FFFF00"/>
                </a:solidFill>
              </a:rPr>
              <a:t>		</a:t>
            </a:r>
            <a:r>
              <a:rPr lang="fr-FR" sz="2400">
                <a:solidFill>
                  <a:srgbClr val="FFFF00"/>
                </a:solidFill>
              </a:rPr>
              <a:t>Que lui est-il arrivé ? Accident, malaise</a:t>
            </a:r>
          </a:p>
          <a:p>
            <a:pPr>
              <a:lnSpc>
                <a:spcPct val="170000"/>
              </a:lnSpc>
              <a:buFontTx/>
              <a:buNone/>
            </a:pPr>
            <a:r>
              <a:rPr lang="fr-FR" sz="2400">
                <a:solidFill>
                  <a:srgbClr val="FFFF00"/>
                </a:solidFill>
              </a:rPr>
              <a:t>			* les circonstances</a:t>
            </a:r>
          </a:p>
          <a:p>
            <a:pPr>
              <a:lnSpc>
                <a:spcPct val="170000"/>
              </a:lnSpc>
              <a:buFontTx/>
              <a:buNone/>
            </a:pPr>
            <a:r>
              <a:rPr lang="fr-FR" sz="2400">
                <a:solidFill>
                  <a:srgbClr val="FFFF00"/>
                </a:solidFill>
              </a:rPr>
              <a:t>			* l’événement traumatique </a:t>
            </a:r>
          </a:p>
          <a:p>
            <a:pPr>
              <a:lnSpc>
                <a:spcPct val="170000"/>
              </a:lnSpc>
              <a:buFontTx/>
              <a:buNone/>
            </a:pPr>
            <a:r>
              <a:rPr lang="fr-FR" sz="2400">
                <a:solidFill>
                  <a:srgbClr val="FFFF00"/>
                </a:solidFill>
              </a:rPr>
              <a:t>				(psychique, cérébral, orthopédique, viscéral)</a:t>
            </a:r>
          </a:p>
          <a:p>
            <a:pPr>
              <a:lnSpc>
                <a:spcPct val="170000"/>
              </a:lnSpc>
              <a:buFontTx/>
              <a:buNone/>
            </a:pPr>
            <a:r>
              <a:rPr lang="fr-FR" sz="2400">
                <a:solidFill>
                  <a:srgbClr val="FFFF00"/>
                </a:solidFill>
              </a:rPr>
              <a:t>			* ses conséquences </a:t>
            </a:r>
          </a:p>
          <a:p>
            <a:pPr>
              <a:lnSpc>
                <a:spcPct val="170000"/>
              </a:lnSpc>
              <a:buFontTx/>
              <a:buNone/>
            </a:pPr>
            <a:r>
              <a:rPr lang="fr-FR" sz="2400">
                <a:solidFill>
                  <a:srgbClr val="FFFF00"/>
                </a:solidFill>
              </a:rPr>
              <a:t>			* le jugement d’attribution</a:t>
            </a:r>
          </a:p>
          <a:p>
            <a:pPr>
              <a:lnSpc>
                <a:spcPct val="170000"/>
              </a:lnSpc>
              <a:buFontTx/>
              <a:buNone/>
            </a:pPr>
            <a:r>
              <a:rPr lang="fr-FR" sz="2400">
                <a:solidFill>
                  <a:srgbClr val="FFFF00"/>
                </a:solidFill>
              </a:rPr>
              <a:t>			* l’impact sur sa trajectoire de vie</a:t>
            </a:r>
          </a:p>
          <a:p>
            <a:pPr>
              <a:lnSpc>
                <a:spcPct val="170000"/>
              </a:lnSpc>
              <a:buFontTx/>
              <a:buNone/>
            </a:pPr>
            <a:endParaRPr lang="fr-FR" sz="2000">
              <a:solidFill>
                <a:srgbClr val="FFFF00"/>
              </a:solidFill>
            </a:endParaRPr>
          </a:p>
          <a:p>
            <a:pPr>
              <a:buFontTx/>
              <a:buNone/>
            </a:pPr>
            <a:r>
              <a:rPr lang="fr-FR" sz="2000"/>
              <a:t>		</a:t>
            </a:r>
          </a:p>
          <a:p>
            <a:pPr>
              <a:buFontTx/>
              <a:buNone/>
            </a:pPr>
            <a:endParaRPr lang="fr-FR" sz="2000" b="1"/>
          </a:p>
        </p:txBody>
      </p:sp>
      <p:sp>
        <p:nvSpPr>
          <p:cNvPr id="65539" name="Line 3"/>
          <p:cNvSpPr>
            <a:spLocks noChangeShapeType="1"/>
          </p:cNvSpPr>
          <p:nvPr/>
        </p:nvSpPr>
        <p:spPr bwMode="auto">
          <a:xfrm>
            <a:off x="1066800" y="2057400"/>
            <a:ext cx="2362200" cy="0"/>
          </a:xfrm>
          <a:prstGeom prst="line">
            <a:avLst/>
          </a:prstGeom>
          <a:noFill/>
          <a:ln w="9525">
            <a:solidFill>
              <a:srgbClr val="FF3300"/>
            </a:solidFill>
            <a:round/>
            <a:headEnd/>
            <a:tailEnd/>
          </a:ln>
          <a:effectLst/>
        </p:spPr>
        <p:txBody>
          <a:bodyPr wrap="none" anchor="ctr"/>
          <a:lstStyle/>
          <a:p>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0" y="0"/>
            <a:ext cx="9144000" cy="6858000"/>
          </a:xfrm>
        </p:spPr>
        <p:txBody>
          <a:bodyPr/>
          <a:lstStyle/>
          <a:p>
            <a:pPr algn="ctr">
              <a:lnSpc>
                <a:spcPct val="80000"/>
              </a:lnSpc>
              <a:buFontTx/>
              <a:buNone/>
            </a:pPr>
            <a:endParaRPr lang="fr-FR" sz="900" b="1"/>
          </a:p>
          <a:p>
            <a:pPr algn="ctr">
              <a:lnSpc>
                <a:spcPct val="80000"/>
              </a:lnSpc>
              <a:buFontTx/>
              <a:buNone/>
            </a:pPr>
            <a:r>
              <a:rPr lang="fr-FR" sz="2400" b="1">
                <a:solidFill>
                  <a:srgbClr val="FFFF00"/>
                </a:solidFill>
              </a:rPr>
              <a:t>DEROULEMENT DU BILAN </a:t>
            </a:r>
          </a:p>
          <a:p>
            <a:pPr algn="ctr">
              <a:lnSpc>
                <a:spcPct val="80000"/>
              </a:lnSpc>
              <a:buFontTx/>
              <a:buNone/>
            </a:pPr>
            <a:r>
              <a:rPr lang="fr-FR" sz="1800" b="1">
                <a:solidFill>
                  <a:srgbClr val="FFFF00"/>
                </a:solidFill>
              </a:rPr>
              <a:t>suite</a:t>
            </a:r>
          </a:p>
          <a:p>
            <a:pPr>
              <a:lnSpc>
                <a:spcPct val="80000"/>
              </a:lnSpc>
              <a:buFontTx/>
              <a:buNone/>
            </a:pPr>
            <a:endParaRPr lang="fr-FR" sz="1800" b="1">
              <a:solidFill>
                <a:srgbClr val="FFFF00"/>
              </a:solidFill>
            </a:endParaRPr>
          </a:p>
          <a:p>
            <a:pPr>
              <a:lnSpc>
                <a:spcPct val="80000"/>
              </a:lnSpc>
              <a:buFontTx/>
              <a:buNone/>
            </a:pPr>
            <a:r>
              <a:rPr lang="fr-FR" sz="1800" b="1">
                <a:solidFill>
                  <a:srgbClr val="FFFF00"/>
                </a:solidFill>
              </a:rPr>
              <a:t>I – </a:t>
            </a:r>
            <a:r>
              <a:rPr lang="fr-FR" sz="2400" b="1">
                <a:solidFill>
                  <a:srgbClr val="FFFF00"/>
                </a:solidFill>
              </a:rPr>
              <a:t>Entretien avec la victime </a:t>
            </a:r>
            <a:r>
              <a:rPr lang="fr-FR" sz="2400">
                <a:solidFill>
                  <a:srgbClr val="FFFF00"/>
                </a:solidFill>
              </a:rPr>
              <a:t>(support document EBIS)</a:t>
            </a:r>
          </a:p>
          <a:p>
            <a:pPr>
              <a:lnSpc>
                <a:spcPct val="80000"/>
              </a:lnSpc>
              <a:buFontTx/>
              <a:buNone/>
            </a:pPr>
            <a:r>
              <a:rPr lang="fr-FR" sz="1800">
                <a:solidFill>
                  <a:srgbClr val="FFFF00"/>
                </a:solidFill>
              </a:rPr>
              <a:t>		</a:t>
            </a:r>
          </a:p>
          <a:p>
            <a:pPr>
              <a:lnSpc>
                <a:spcPct val="80000"/>
              </a:lnSpc>
              <a:buFontTx/>
              <a:buNone/>
            </a:pPr>
            <a:r>
              <a:rPr lang="fr-FR" sz="2400">
                <a:solidFill>
                  <a:srgbClr val="FFFF00"/>
                </a:solidFill>
              </a:rPr>
              <a:t>		Sa vie, qu’est-elle à ce jour ? </a:t>
            </a:r>
          </a:p>
          <a:p>
            <a:pPr>
              <a:lnSpc>
                <a:spcPct val="170000"/>
              </a:lnSpc>
              <a:buFontTx/>
              <a:buNone/>
            </a:pPr>
            <a:r>
              <a:rPr lang="fr-FR" sz="2400">
                <a:solidFill>
                  <a:srgbClr val="FFFF00"/>
                </a:solidFill>
              </a:rPr>
              <a:t>			* handicapée</a:t>
            </a:r>
          </a:p>
          <a:p>
            <a:pPr>
              <a:lnSpc>
                <a:spcPct val="170000"/>
              </a:lnSpc>
              <a:buFontTx/>
              <a:buNone/>
            </a:pPr>
            <a:r>
              <a:rPr lang="fr-FR" sz="2400">
                <a:solidFill>
                  <a:srgbClr val="FFFF00"/>
                </a:solidFill>
              </a:rPr>
              <a:t>			* autonome ou dépendante</a:t>
            </a:r>
          </a:p>
          <a:p>
            <a:pPr>
              <a:lnSpc>
                <a:spcPct val="170000"/>
              </a:lnSpc>
              <a:buFontTx/>
              <a:buNone/>
            </a:pPr>
            <a:r>
              <a:rPr lang="fr-FR" sz="2400">
                <a:solidFill>
                  <a:srgbClr val="FFFF00"/>
                </a:solidFill>
              </a:rPr>
              <a:t>			* avec des séquelles </a:t>
            </a:r>
          </a:p>
          <a:p>
            <a:pPr>
              <a:lnSpc>
                <a:spcPct val="150000"/>
              </a:lnSpc>
              <a:buFont typeface="Wingdings" pitchFamily="2" charset="2"/>
              <a:buNone/>
            </a:pPr>
            <a:r>
              <a:rPr lang="fr-FR" sz="2400">
                <a:solidFill>
                  <a:srgbClr val="FFFF00"/>
                </a:solidFill>
              </a:rPr>
              <a:t>					- cognitives</a:t>
            </a:r>
          </a:p>
          <a:p>
            <a:pPr>
              <a:lnSpc>
                <a:spcPct val="150000"/>
              </a:lnSpc>
              <a:buFontTx/>
              <a:buNone/>
            </a:pPr>
            <a:r>
              <a:rPr lang="fr-FR" sz="2400">
                <a:solidFill>
                  <a:srgbClr val="FFFF00"/>
                </a:solidFill>
              </a:rPr>
              <a:t>					- motrices </a:t>
            </a:r>
          </a:p>
          <a:p>
            <a:pPr>
              <a:lnSpc>
                <a:spcPct val="150000"/>
              </a:lnSpc>
              <a:buFontTx/>
              <a:buNone/>
            </a:pPr>
            <a:r>
              <a:rPr lang="fr-FR" sz="2400">
                <a:solidFill>
                  <a:srgbClr val="FFFF00"/>
                </a:solidFill>
              </a:rPr>
              <a:t>					- sensorielles</a:t>
            </a:r>
          </a:p>
          <a:p>
            <a:pPr>
              <a:lnSpc>
                <a:spcPct val="150000"/>
              </a:lnSpc>
              <a:buFontTx/>
              <a:buNone/>
            </a:pPr>
            <a:r>
              <a:rPr lang="fr-FR" sz="2400">
                <a:solidFill>
                  <a:srgbClr val="FFFF00"/>
                </a:solidFill>
              </a:rPr>
              <a:t>					- douloureuses</a:t>
            </a:r>
          </a:p>
          <a:p>
            <a:pPr>
              <a:lnSpc>
                <a:spcPct val="170000"/>
              </a:lnSpc>
              <a:buFontTx/>
              <a:buNone/>
            </a:pPr>
            <a:endParaRPr lang="fr-FR" sz="2400">
              <a:solidFill>
                <a:srgbClr val="FFFF00"/>
              </a:solidFill>
            </a:endParaRPr>
          </a:p>
          <a:p>
            <a:pPr>
              <a:lnSpc>
                <a:spcPct val="170000"/>
              </a:lnSpc>
              <a:buFontTx/>
              <a:buNone/>
            </a:pPr>
            <a:endParaRPr lang="fr-FR" sz="600"/>
          </a:p>
          <a:p>
            <a:pPr>
              <a:lnSpc>
                <a:spcPct val="80000"/>
              </a:lnSpc>
              <a:buFontTx/>
              <a:buNone/>
            </a:pPr>
            <a:r>
              <a:rPr lang="fr-FR" sz="600"/>
              <a:t>		</a:t>
            </a:r>
          </a:p>
          <a:p>
            <a:pPr>
              <a:lnSpc>
                <a:spcPct val="80000"/>
              </a:lnSpc>
              <a:buFontTx/>
              <a:buNone/>
            </a:pPr>
            <a:endParaRPr lang="fr-FR" sz="600" b="1"/>
          </a:p>
        </p:txBody>
      </p:sp>
      <p:sp>
        <p:nvSpPr>
          <p:cNvPr id="66563" name="Line 3"/>
          <p:cNvSpPr>
            <a:spLocks noChangeShapeType="1"/>
          </p:cNvSpPr>
          <p:nvPr/>
        </p:nvSpPr>
        <p:spPr bwMode="auto">
          <a:xfrm flipV="1">
            <a:off x="990600" y="2057400"/>
            <a:ext cx="3429000" cy="0"/>
          </a:xfrm>
          <a:prstGeom prst="line">
            <a:avLst/>
          </a:prstGeom>
          <a:noFill/>
          <a:ln w="9525">
            <a:solidFill>
              <a:srgbClr val="FF3300"/>
            </a:solidFill>
            <a:round/>
            <a:headEnd/>
            <a:tailEnd/>
          </a:ln>
          <a:effectLst/>
        </p:spPr>
        <p:txBody>
          <a:bodyPr wrap="none" anchor="ctr"/>
          <a:lstStyle/>
          <a:p>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0" y="0"/>
            <a:ext cx="9144000" cy="6858000"/>
          </a:xfrm>
          <a:ln>
            <a:solidFill>
              <a:srgbClr val="FF3300"/>
            </a:solidFill>
          </a:ln>
        </p:spPr>
        <p:txBody>
          <a:bodyPr/>
          <a:lstStyle/>
          <a:p>
            <a:pPr algn="ctr">
              <a:lnSpc>
                <a:spcPct val="80000"/>
              </a:lnSpc>
              <a:buFontTx/>
              <a:buNone/>
            </a:pPr>
            <a:endParaRPr lang="fr-FR" sz="900" b="1"/>
          </a:p>
          <a:p>
            <a:pPr algn="ctr">
              <a:lnSpc>
                <a:spcPct val="80000"/>
              </a:lnSpc>
              <a:buFontTx/>
              <a:buNone/>
            </a:pPr>
            <a:r>
              <a:rPr lang="fr-FR" sz="1800" b="1">
                <a:solidFill>
                  <a:srgbClr val="FFFF00"/>
                </a:solidFill>
              </a:rPr>
              <a:t>DEROULEMENT DU BILAN </a:t>
            </a:r>
          </a:p>
          <a:p>
            <a:pPr algn="ctr">
              <a:lnSpc>
                <a:spcPct val="80000"/>
              </a:lnSpc>
              <a:buFontTx/>
              <a:buNone/>
            </a:pPr>
            <a:r>
              <a:rPr lang="fr-FR" sz="1800" b="1">
                <a:solidFill>
                  <a:srgbClr val="FFFF00"/>
                </a:solidFill>
              </a:rPr>
              <a:t>suite</a:t>
            </a:r>
          </a:p>
          <a:p>
            <a:pPr>
              <a:lnSpc>
                <a:spcPct val="80000"/>
              </a:lnSpc>
              <a:buFontTx/>
              <a:buNone/>
            </a:pPr>
            <a:endParaRPr lang="fr-FR" sz="1800" b="1">
              <a:solidFill>
                <a:srgbClr val="FFFF00"/>
              </a:solidFill>
            </a:endParaRPr>
          </a:p>
          <a:p>
            <a:pPr>
              <a:lnSpc>
                <a:spcPct val="80000"/>
              </a:lnSpc>
              <a:buFontTx/>
              <a:buNone/>
            </a:pPr>
            <a:r>
              <a:rPr lang="fr-FR" sz="1000" b="1">
                <a:solidFill>
                  <a:srgbClr val="FFFF00"/>
                </a:solidFill>
              </a:rPr>
              <a:t>I </a:t>
            </a:r>
            <a:r>
              <a:rPr lang="fr-FR" sz="2000" b="1">
                <a:solidFill>
                  <a:srgbClr val="FFFF00"/>
                </a:solidFill>
              </a:rPr>
              <a:t>– </a:t>
            </a:r>
            <a:r>
              <a:rPr lang="fr-FR" sz="2400" b="1">
                <a:solidFill>
                  <a:srgbClr val="FFFF00"/>
                </a:solidFill>
              </a:rPr>
              <a:t>Entretien avec la victime</a:t>
            </a:r>
            <a:r>
              <a:rPr lang="fr-FR" sz="2000" b="1">
                <a:solidFill>
                  <a:srgbClr val="FFFF00"/>
                </a:solidFill>
              </a:rPr>
              <a:t> </a:t>
            </a:r>
            <a:r>
              <a:rPr lang="fr-FR" sz="2000">
                <a:solidFill>
                  <a:srgbClr val="FFFF00"/>
                </a:solidFill>
              </a:rPr>
              <a:t>(support document EBIS)</a:t>
            </a:r>
          </a:p>
          <a:p>
            <a:pPr>
              <a:lnSpc>
                <a:spcPct val="80000"/>
              </a:lnSpc>
              <a:buFontTx/>
              <a:buNone/>
            </a:pPr>
            <a:r>
              <a:rPr lang="fr-FR" sz="900">
                <a:solidFill>
                  <a:srgbClr val="FFFF00"/>
                </a:solidFill>
              </a:rPr>
              <a:t>		</a:t>
            </a:r>
          </a:p>
          <a:p>
            <a:pPr>
              <a:lnSpc>
                <a:spcPct val="80000"/>
              </a:lnSpc>
              <a:buFontTx/>
              <a:buNone/>
            </a:pPr>
            <a:r>
              <a:rPr lang="fr-FR" sz="1000">
                <a:solidFill>
                  <a:srgbClr val="FFFF00"/>
                </a:solidFill>
              </a:rPr>
              <a:t>		</a:t>
            </a:r>
            <a:r>
              <a:rPr lang="fr-FR" sz="2400" b="1">
                <a:solidFill>
                  <a:srgbClr val="FFFF00"/>
                </a:solidFill>
              </a:rPr>
              <a:t>Quelles sont ses perspectives</a:t>
            </a:r>
            <a:r>
              <a:rPr lang="fr-FR" sz="2400">
                <a:solidFill>
                  <a:srgbClr val="FFFF00"/>
                </a:solidFill>
              </a:rPr>
              <a:t> ? </a:t>
            </a:r>
          </a:p>
          <a:p>
            <a:pPr>
              <a:lnSpc>
                <a:spcPct val="170000"/>
              </a:lnSpc>
              <a:buFontTx/>
              <a:buNone/>
            </a:pPr>
            <a:r>
              <a:rPr lang="fr-FR" sz="2400">
                <a:solidFill>
                  <a:srgbClr val="FFFF00"/>
                </a:solidFill>
              </a:rPr>
              <a:t>			* Consolidation différentielle des séquelles </a:t>
            </a:r>
          </a:p>
          <a:p>
            <a:pPr>
              <a:lnSpc>
                <a:spcPct val="170000"/>
              </a:lnSpc>
              <a:buFontTx/>
              <a:buNone/>
            </a:pPr>
            <a:r>
              <a:rPr lang="fr-FR" sz="2400">
                <a:solidFill>
                  <a:srgbClr val="FFFF00"/>
                </a:solidFill>
              </a:rPr>
              <a:t>					- orthopédiques</a:t>
            </a:r>
          </a:p>
          <a:p>
            <a:pPr>
              <a:lnSpc>
                <a:spcPct val="170000"/>
              </a:lnSpc>
              <a:buFontTx/>
              <a:buNone/>
            </a:pPr>
            <a:r>
              <a:rPr lang="fr-FR" sz="2400">
                <a:solidFill>
                  <a:srgbClr val="FFFF00"/>
                </a:solidFill>
              </a:rPr>
              <a:t>					- cognitives</a:t>
            </a:r>
          </a:p>
          <a:p>
            <a:pPr>
              <a:lnSpc>
                <a:spcPct val="170000"/>
              </a:lnSpc>
              <a:buFontTx/>
              <a:buNone/>
            </a:pPr>
            <a:r>
              <a:rPr lang="fr-FR" sz="2400">
                <a:solidFill>
                  <a:srgbClr val="FFFF00"/>
                </a:solidFill>
              </a:rPr>
              <a:t>					- psychoaffectives</a:t>
            </a:r>
          </a:p>
          <a:p>
            <a:pPr>
              <a:lnSpc>
                <a:spcPct val="170000"/>
              </a:lnSpc>
              <a:buFontTx/>
              <a:buNone/>
            </a:pPr>
            <a:r>
              <a:rPr lang="fr-FR" sz="1000">
                <a:solidFill>
                  <a:srgbClr val="FFFF00"/>
                </a:solidFill>
              </a:rPr>
              <a:t>			</a:t>
            </a:r>
            <a:r>
              <a:rPr lang="fr-FR" sz="2400">
                <a:solidFill>
                  <a:srgbClr val="FFFF00"/>
                </a:solidFill>
              </a:rPr>
              <a:t>* Vie future</a:t>
            </a:r>
          </a:p>
          <a:p>
            <a:pPr>
              <a:lnSpc>
                <a:spcPct val="170000"/>
              </a:lnSpc>
              <a:buFontTx/>
              <a:buNone/>
            </a:pPr>
            <a:r>
              <a:rPr lang="fr-FR" sz="2400">
                <a:solidFill>
                  <a:srgbClr val="FFFF00"/>
                </a:solidFill>
              </a:rPr>
              <a:t>			* Projet </a:t>
            </a:r>
          </a:p>
          <a:p>
            <a:pPr>
              <a:lnSpc>
                <a:spcPct val="170000"/>
              </a:lnSpc>
              <a:buFontTx/>
              <a:buNone/>
            </a:pPr>
            <a:r>
              <a:rPr lang="fr-FR" sz="2400"/>
              <a:t>			</a:t>
            </a:r>
            <a:r>
              <a:rPr lang="fr-FR" sz="2400">
                <a:solidFill>
                  <a:srgbClr val="FFFF00"/>
                </a:solidFill>
              </a:rPr>
              <a:t>* Qualité de vie</a:t>
            </a:r>
          </a:p>
          <a:p>
            <a:pPr>
              <a:lnSpc>
                <a:spcPct val="170000"/>
              </a:lnSpc>
              <a:buFontTx/>
              <a:buNone/>
            </a:pPr>
            <a:r>
              <a:rPr lang="fr-FR" sz="1000"/>
              <a:t>	</a:t>
            </a:r>
          </a:p>
          <a:p>
            <a:pPr>
              <a:lnSpc>
                <a:spcPct val="170000"/>
              </a:lnSpc>
              <a:buFontTx/>
              <a:buNone/>
            </a:pPr>
            <a:r>
              <a:rPr lang="fr-FR" sz="1000"/>
              <a:t>				</a:t>
            </a:r>
          </a:p>
          <a:p>
            <a:pPr>
              <a:lnSpc>
                <a:spcPct val="170000"/>
              </a:lnSpc>
              <a:buFontTx/>
              <a:buNone/>
            </a:pPr>
            <a:r>
              <a:rPr lang="fr-FR" sz="1000"/>
              <a:t>				</a:t>
            </a:r>
          </a:p>
          <a:p>
            <a:pPr>
              <a:lnSpc>
                <a:spcPct val="170000"/>
              </a:lnSpc>
              <a:buFontTx/>
              <a:buNone/>
            </a:pPr>
            <a:endParaRPr lang="fr-FR" sz="1000"/>
          </a:p>
          <a:p>
            <a:pPr>
              <a:lnSpc>
                <a:spcPct val="170000"/>
              </a:lnSpc>
              <a:buFontTx/>
              <a:buNone/>
            </a:pPr>
            <a:endParaRPr lang="fr-FR" sz="600"/>
          </a:p>
          <a:p>
            <a:pPr>
              <a:lnSpc>
                <a:spcPct val="80000"/>
              </a:lnSpc>
              <a:buFontTx/>
              <a:buNone/>
            </a:pPr>
            <a:r>
              <a:rPr lang="fr-FR" sz="600"/>
              <a:t>		</a:t>
            </a:r>
          </a:p>
          <a:p>
            <a:pPr>
              <a:lnSpc>
                <a:spcPct val="80000"/>
              </a:lnSpc>
              <a:buFontTx/>
              <a:buNone/>
            </a:pPr>
            <a:endParaRPr lang="fr-FR" sz="600" b="1"/>
          </a:p>
        </p:txBody>
      </p:sp>
      <p:sp>
        <p:nvSpPr>
          <p:cNvPr id="67587" name="Line 3"/>
          <p:cNvSpPr>
            <a:spLocks noChangeShapeType="1"/>
          </p:cNvSpPr>
          <p:nvPr/>
        </p:nvSpPr>
        <p:spPr bwMode="auto">
          <a:xfrm>
            <a:off x="1066800" y="1828800"/>
            <a:ext cx="3505200" cy="0"/>
          </a:xfrm>
          <a:prstGeom prst="line">
            <a:avLst/>
          </a:prstGeom>
          <a:noFill/>
          <a:ln w="9525">
            <a:solidFill>
              <a:srgbClr val="FF3300"/>
            </a:solidFill>
            <a:round/>
            <a:headEnd/>
            <a:tailEnd/>
          </a:ln>
          <a:effectLst/>
        </p:spPr>
        <p:txBody>
          <a:bodyPr wrap="none" anchor="ctr"/>
          <a:lstStyle/>
          <a:p>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0"/>
            <a:ext cx="9144000" cy="6858000"/>
          </a:xfrm>
        </p:spPr>
        <p:txBody>
          <a:bodyPr/>
          <a:lstStyle/>
          <a:p>
            <a:pPr algn="ctr">
              <a:buFontTx/>
              <a:buNone/>
            </a:pPr>
            <a:endParaRPr lang="fr-FR" sz="2400" b="1" dirty="0">
              <a:effectLst>
                <a:outerShdw blurRad="38100" dist="38100" dir="2700000" algn="tl">
                  <a:srgbClr val="000000"/>
                </a:outerShdw>
              </a:effectLst>
            </a:endParaRPr>
          </a:p>
          <a:p>
            <a:pPr algn="ctr">
              <a:buFontTx/>
              <a:buNone/>
            </a:pPr>
            <a:r>
              <a:rPr lang="fr-FR" sz="2400" b="1" dirty="0">
                <a:solidFill>
                  <a:schemeClr val="bg1"/>
                </a:solidFill>
                <a:effectLst>
                  <a:outerShdw blurRad="38100" dist="38100" dir="2700000" algn="tl">
                    <a:srgbClr val="000000"/>
                  </a:outerShdw>
                </a:effectLst>
              </a:rPr>
              <a:t>DEFINITIONS</a:t>
            </a:r>
          </a:p>
          <a:p>
            <a:pPr algn="ctr">
              <a:buFontTx/>
              <a:buNone/>
            </a:pPr>
            <a:endParaRPr lang="fr-FR" sz="2400" b="1" dirty="0">
              <a:solidFill>
                <a:schemeClr val="bg1"/>
              </a:solidFill>
              <a:effectLst>
                <a:outerShdw blurRad="38100" dist="38100" dir="2700000" algn="tl">
                  <a:srgbClr val="000000"/>
                </a:outerShdw>
              </a:effectLst>
            </a:endParaRPr>
          </a:p>
          <a:p>
            <a:pPr>
              <a:lnSpc>
                <a:spcPct val="110000"/>
              </a:lnSpc>
              <a:buFont typeface="Wingdings" pitchFamily="2" charset="2"/>
              <a:buChar char="Ø"/>
            </a:pPr>
            <a:r>
              <a:rPr lang="fr-FR" sz="2400" dirty="0">
                <a:solidFill>
                  <a:schemeClr val="bg1"/>
                </a:solidFill>
              </a:rPr>
              <a:t>	Le projet de vie est l’expression de la projection d’une personne </a:t>
            </a:r>
          </a:p>
          <a:p>
            <a:pPr>
              <a:lnSpc>
                <a:spcPct val="110000"/>
              </a:lnSpc>
              <a:buFontTx/>
              <a:buNone/>
            </a:pPr>
            <a:r>
              <a:rPr lang="fr-FR" sz="2400" dirty="0">
                <a:solidFill>
                  <a:schemeClr val="bg1"/>
                </a:solidFill>
              </a:rPr>
              <a:t>		dans l’avenir ; l’expression de ses aspirations et de ses choix.</a:t>
            </a:r>
          </a:p>
          <a:p>
            <a:pPr>
              <a:lnSpc>
                <a:spcPct val="110000"/>
              </a:lnSpc>
              <a:buFontTx/>
              <a:buNone/>
            </a:pPr>
            <a:endParaRPr lang="fr-FR" sz="2800" dirty="0">
              <a:solidFill>
                <a:schemeClr val="bg1"/>
              </a:solidFill>
            </a:endParaRPr>
          </a:p>
          <a:p>
            <a:pPr>
              <a:lnSpc>
                <a:spcPct val="110000"/>
              </a:lnSpc>
              <a:buFont typeface="Wingdings" pitchFamily="2" charset="2"/>
              <a:buChar char="Ø"/>
            </a:pPr>
            <a:r>
              <a:rPr lang="fr-FR" sz="2400" dirty="0">
                <a:solidFill>
                  <a:schemeClr val="bg1"/>
                </a:solidFill>
              </a:rPr>
              <a:t>	Le projet de vie est un processus dynamique de reconstruction de 	la personne. Il entre dans ce que l’on appelle « </a:t>
            </a:r>
            <a:r>
              <a:rPr lang="fr-FR" sz="2400" i="1" dirty="0">
                <a:solidFill>
                  <a:schemeClr val="bg1"/>
                </a:solidFill>
              </a:rPr>
              <a:t>les processus de 	transition </a:t>
            </a:r>
            <a:r>
              <a:rPr lang="fr-FR" sz="2400" dirty="0">
                <a:solidFill>
                  <a:schemeClr val="bg1"/>
                </a:solidFill>
              </a:rPr>
              <a:t>».</a:t>
            </a:r>
          </a:p>
          <a:p>
            <a:pPr>
              <a:lnSpc>
                <a:spcPct val="110000"/>
              </a:lnSpc>
              <a:buFontTx/>
              <a:buNone/>
            </a:pPr>
            <a:endParaRPr lang="fr-FR" sz="2400" dirty="0">
              <a:solidFill>
                <a:schemeClr val="bg1"/>
              </a:solidFill>
            </a:endParaRPr>
          </a:p>
          <a:p>
            <a:pPr>
              <a:lnSpc>
                <a:spcPct val="110000"/>
              </a:lnSpc>
              <a:buFont typeface="Wingdings" pitchFamily="2" charset="2"/>
              <a:buChar char="Ø"/>
            </a:pPr>
            <a:r>
              <a:rPr lang="fr-FR" sz="2400" dirty="0">
                <a:solidFill>
                  <a:schemeClr val="bg1"/>
                </a:solidFill>
              </a:rPr>
              <a:t>	Le projet de vie est expérience sociale, expérience de dialogue. Il 	contribue à la transformation des conduites. Il facilite l’insertion 	des individus dans leur environnement : familial, social, 		professionnel.</a:t>
            </a:r>
          </a:p>
        </p:txBody>
      </p:sp>
      <p:sp>
        <p:nvSpPr>
          <p:cNvPr id="22531" name="Rectangle 3"/>
          <p:cNvSpPr>
            <a:spLocks noChangeArrowheads="1"/>
          </p:cNvSpPr>
          <p:nvPr/>
        </p:nvSpPr>
        <p:spPr bwMode="auto">
          <a:xfrm>
            <a:off x="3132138" y="333375"/>
            <a:ext cx="2663825" cy="719138"/>
          </a:xfrm>
          <a:prstGeom prst="rect">
            <a:avLst/>
          </a:prstGeom>
          <a:noFill/>
          <a:ln w="9525">
            <a:solidFill>
              <a:schemeClr val="tx1"/>
            </a:solidFill>
            <a:miter lim="800000"/>
            <a:headEnd/>
            <a:tailEnd/>
          </a:ln>
          <a:effectLst/>
        </p:spPr>
        <p:txBody>
          <a:bodyPr wrap="none" anchor="ctr"/>
          <a:lstStyle/>
          <a:p>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0" y="0"/>
            <a:ext cx="9144000" cy="6858000"/>
          </a:xfrm>
        </p:spPr>
        <p:txBody>
          <a:bodyPr/>
          <a:lstStyle/>
          <a:p>
            <a:pPr algn="ctr">
              <a:buFontTx/>
              <a:buNone/>
            </a:pPr>
            <a:r>
              <a:rPr lang="fr-FR" sz="2400" b="1">
                <a:solidFill>
                  <a:srgbClr val="FFFF00"/>
                </a:solidFill>
              </a:rPr>
              <a:t>DEROULEMENT DU BILAN</a:t>
            </a:r>
          </a:p>
          <a:p>
            <a:pPr algn="ctr">
              <a:buFontTx/>
              <a:buNone/>
            </a:pPr>
            <a:endParaRPr lang="fr-FR" sz="2400" b="1">
              <a:solidFill>
                <a:srgbClr val="FFFF00"/>
              </a:solidFill>
            </a:endParaRPr>
          </a:p>
          <a:p>
            <a:pPr>
              <a:buFontTx/>
              <a:buNone/>
            </a:pPr>
            <a:r>
              <a:rPr lang="fr-FR" sz="2400" b="1">
                <a:solidFill>
                  <a:srgbClr val="FFFF00"/>
                </a:solidFill>
              </a:rPr>
              <a:t>II – Une évaluation avec des outils spécifiques </a:t>
            </a:r>
            <a:endParaRPr lang="fr-FR" sz="2400">
              <a:solidFill>
                <a:srgbClr val="FFFF00"/>
              </a:solidFill>
            </a:endParaRPr>
          </a:p>
          <a:p>
            <a:pPr>
              <a:buFontTx/>
              <a:buNone/>
            </a:pPr>
            <a:endParaRPr lang="fr-FR" sz="2400">
              <a:solidFill>
                <a:srgbClr val="FFFF00"/>
              </a:solidFill>
            </a:endParaRPr>
          </a:p>
          <a:p>
            <a:pPr>
              <a:buFontTx/>
              <a:buNone/>
            </a:pPr>
            <a:r>
              <a:rPr lang="fr-FR" sz="2400">
                <a:solidFill>
                  <a:srgbClr val="FFFF00"/>
                </a:solidFill>
              </a:rPr>
              <a:t>		</a:t>
            </a:r>
            <a:r>
              <a:rPr lang="fr-FR" sz="2400" b="1">
                <a:solidFill>
                  <a:srgbClr val="FFFF00"/>
                </a:solidFill>
              </a:rPr>
              <a:t>A) TESTS</a:t>
            </a:r>
          </a:p>
          <a:p>
            <a:pPr>
              <a:buFontTx/>
              <a:buNone/>
            </a:pPr>
            <a:r>
              <a:rPr lang="fr-FR" sz="2400">
                <a:solidFill>
                  <a:srgbClr val="FFFF00"/>
                </a:solidFill>
              </a:rPr>
              <a:t>			</a:t>
            </a:r>
            <a:r>
              <a:rPr lang="fr-FR" sz="2400" b="1">
                <a:solidFill>
                  <a:srgbClr val="FFFF00"/>
                </a:solidFill>
              </a:rPr>
              <a:t>Les tests psychométriques</a:t>
            </a:r>
            <a:r>
              <a:rPr lang="fr-FR" sz="2400">
                <a:solidFill>
                  <a:srgbClr val="FFFF00"/>
                </a:solidFill>
              </a:rPr>
              <a:t> </a:t>
            </a:r>
          </a:p>
          <a:p>
            <a:pPr>
              <a:lnSpc>
                <a:spcPct val="140000"/>
              </a:lnSpc>
              <a:buFontTx/>
              <a:buNone/>
            </a:pPr>
            <a:r>
              <a:rPr lang="fr-FR" sz="2400">
                <a:solidFill>
                  <a:srgbClr val="FFFF00"/>
                </a:solidFill>
              </a:rPr>
              <a:t>				* WAIS-III</a:t>
            </a:r>
          </a:p>
          <a:p>
            <a:pPr>
              <a:lnSpc>
                <a:spcPct val="140000"/>
              </a:lnSpc>
              <a:buFontTx/>
              <a:buNone/>
            </a:pPr>
            <a:r>
              <a:rPr lang="fr-FR" sz="2400">
                <a:solidFill>
                  <a:srgbClr val="FFFF00"/>
                </a:solidFill>
              </a:rPr>
              <a:t>				* WISC-III</a:t>
            </a:r>
          </a:p>
          <a:p>
            <a:pPr>
              <a:lnSpc>
                <a:spcPct val="140000"/>
              </a:lnSpc>
              <a:buFontTx/>
              <a:buNone/>
            </a:pPr>
            <a:r>
              <a:rPr lang="fr-FR" sz="2400">
                <a:solidFill>
                  <a:srgbClr val="FFFF00"/>
                </a:solidFill>
              </a:rPr>
              <a:t>				* PM 38		</a:t>
            </a:r>
          </a:p>
          <a:p>
            <a:pPr>
              <a:lnSpc>
                <a:spcPct val="140000"/>
              </a:lnSpc>
              <a:buFontTx/>
              <a:buNone/>
            </a:pPr>
            <a:r>
              <a:rPr lang="fr-FR" sz="2400">
                <a:solidFill>
                  <a:srgbClr val="FFFF00"/>
                </a:solidFill>
              </a:rPr>
              <a:t>				* WMR</a:t>
            </a:r>
          </a:p>
          <a:p>
            <a:pPr>
              <a:lnSpc>
                <a:spcPct val="140000"/>
              </a:lnSpc>
              <a:buFontTx/>
              <a:buNone/>
            </a:pPr>
            <a:r>
              <a:rPr lang="fr-FR" sz="2400">
                <a:solidFill>
                  <a:srgbClr val="FFFF00"/>
                </a:solidFill>
              </a:rPr>
              <a:t>				* MEM-III</a:t>
            </a:r>
          </a:p>
          <a:p>
            <a:pPr>
              <a:lnSpc>
                <a:spcPct val="140000"/>
              </a:lnSpc>
              <a:buFontTx/>
              <a:buNone/>
            </a:pPr>
            <a:r>
              <a:rPr lang="fr-FR" sz="2400">
                <a:solidFill>
                  <a:srgbClr val="FFFF00"/>
                </a:solidFill>
              </a:rPr>
              <a:t>				* REY</a:t>
            </a:r>
          </a:p>
          <a:p>
            <a:pPr>
              <a:buFontTx/>
              <a:buNone/>
            </a:pPr>
            <a:r>
              <a:rPr lang="fr-FR" sz="2400" b="1">
                <a:solidFill>
                  <a:srgbClr val="FFFF00"/>
                </a:solidFill>
              </a:rPr>
              <a:t>Ce sont des tests standardisés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xfrm>
            <a:off x="0" y="0"/>
            <a:ext cx="9144000" cy="6858000"/>
          </a:xfrm>
        </p:spPr>
        <p:txBody>
          <a:bodyPr/>
          <a:lstStyle/>
          <a:p>
            <a:pPr algn="ctr">
              <a:lnSpc>
                <a:spcPct val="80000"/>
              </a:lnSpc>
              <a:buFontTx/>
              <a:buNone/>
            </a:pPr>
            <a:r>
              <a:rPr lang="fr-FR" sz="2400" b="1">
                <a:solidFill>
                  <a:srgbClr val="FFFF00"/>
                </a:solidFill>
              </a:rPr>
              <a:t>DEROULEMENT DU BILAN</a:t>
            </a:r>
            <a:r>
              <a:rPr lang="fr-FR" sz="1000" b="1">
                <a:solidFill>
                  <a:srgbClr val="FFFF00"/>
                </a:solidFill>
              </a:rPr>
              <a:t> (suite)</a:t>
            </a:r>
          </a:p>
          <a:p>
            <a:pPr algn="ctr">
              <a:lnSpc>
                <a:spcPct val="80000"/>
              </a:lnSpc>
              <a:buFontTx/>
              <a:buNone/>
            </a:pPr>
            <a:endParaRPr lang="fr-FR" sz="1000" b="1">
              <a:solidFill>
                <a:srgbClr val="FFFF00"/>
              </a:solidFill>
            </a:endParaRPr>
          </a:p>
          <a:p>
            <a:pPr>
              <a:lnSpc>
                <a:spcPct val="80000"/>
              </a:lnSpc>
              <a:buFontTx/>
              <a:buNone/>
            </a:pPr>
            <a:r>
              <a:rPr lang="fr-FR" sz="2400" b="1">
                <a:solidFill>
                  <a:srgbClr val="FFFF00"/>
                </a:solidFill>
              </a:rPr>
              <a:t>II – Une évaluation avec des outils spécifiques</a:t>
            </a:r>
            <a:r>
              <a:rPr lang="fr-FR" sz="1000" b="1">
                <a:solidFill>
                  <a:srgbClr val="FFFF00"/>
                </a:solidFill>
              </a:rPr>
              <a:t> </a:t>
            </a:r>
          </a:p>
          <a:p>
            <a:pPr>
              <a:lnSpc>
                <a:spcPct val="80000"/>
              </a:lnSpc>
              <a:buFontTx/>
              <a:buNone/>
            </a:pPr>
            <a:endParaRPr lang="fr-FR" sz="1000">
              <a:solidFill>
                <a:srgbClr val="FFFF00"/>
              </a:solidFill>
            </a:endParaRPr>
          </a:p>
          <a:p>
            <a:pPr>
              <a:lnSpc>
                <a:spcPct val="80000"/>
              </a:lnSpc>
              <a:buFontTx/>
              <a:buNone/>
            </a:pPr>
            <a:r>
              <a:rPr lang="fr-FR" sz="600">
                <a:solidFill>
                  <a:srgbClr val="FFFF00"/>
                </a:solidFill>
              </a:rPr>
              <a:t>		</a:t>
            </a:r>
            <a:r>
              <a:rPr lang="fr-FR" sz="2400" b="1">
                <a:solidFill>
                  <a:srgbClr val="FFFF00"/>
                </a:solidFill>
              </a:rPr>
              <a:t>Les  épreuves neuropsychologiques</a:t>
            </a:r>
            <a:r>
              <a:rPr lang="fr-FR" sz="900" b="1">
                <a:solidFill>
                  <a:srgbClr val="FFFF00"/>
                </a:solidFill>
              </a:rPr>
              <a:t> </a:t>
            </a:r>
          </a:p>
          <a:p>
            <a:pPr>
              <a:lnSpc>
                <a:spcPct val="90000"/>
              </a:lnSpc>
              <a:buFontTx/>
              <a:buNone/>
            </a:pPr>
            <a:r>
              <a:rPr lang="fr-FR" sz="900">
                <a:solidFill>
                  <a:srgbClr val="FFFF00"/>
                </a:solidFill>
              </a:rPr>
              <a:t>				</a:t>
            </a:r>
            <a:r>
              <a:rPr lang="fr-FR" sz="2400">
                <a:solidFill>
                  <a:srgbClr val="FFFF00"/>
                </a:solidFill>
              </a:rPr>
              <a:t>* GROBER &amp; BUSCHKE</a:t>
            </a:r>
          </a:p>
          <a:p>
            <a:pPr>
              <a:lnSpc>
                <a:spcPct val="90000"/>
              </a:lnSpc>
              <a:buFontTx/>
              <a:buNone/>
            </a:pPr>
            <a:r>
              <a:rPr lang="fr-FR" sz="2400">
                <a:solidFill>
                  <a:srgbClr val="FFFF00"/>
                </a:solidFill>
              </a:rPr>
              <a:t>				* CALIFORNIA</a:t>
            </a:r>
          </a:p>
          <a:p>
            <a:pPr>
              <a:lnSpc>
                <a:spcPct val="90000"/>
              </a:lnSpc>
              <a:buFontTx/>
              <a:buNone/>
            </a:pPr>
            <a:r>
              <a:rPr lang="fr-FR" sz="2400">
                <a:solidFill>
                  <a:srgbClr val="FFFF00"/>
                </a:solidFill>
              </a:rPr>
              <a:t>				* TMT A &amp; B</a:t>
            </a:r>
          </a:p>
          <a:p>
            <a:pPr>
              <a:lnSpc>
                <a:spcPct val="90000"/>
              </a:lnSpc>
              <a:buFontTx/>
              <a:buNone/>
            </a:pPr>
            <a:r>
              <a:rPr lang="fr-FR" sz="2400">
                <a:solidFill>
                  <a:srgbClr val="FFFF00"/>
                </a:solidFill>
              </a:rPr>
              <a:t>				* STROOP</a:t>
            </a:r>
          </a:p>
          <a:p>
            <a:pPr>
              <a:lnSpc>
                <a:spcPct val="90000"/>
              </a:lnSpc>
              <a:buFontTx/>
              <a:buNone/>
            </a:pPr>
            <a:r>
              <a:rPr lang="fr-FR" sz="2400">
                <a:solidFill>
                  <a:srgbClr val="FFFF00"/>
                </a:solidFill>
              </a:rPr>
              <a:t>				* WCST</a:t>
            </a:r>
          </a:p>
          <a:p>
            <a:pPr>
              <a:lnSpc>
                <a:spcPct val="90000"/>
              </a:lnSpc>
              <a:buFontTx/>
              <a:buNone/>
            </a:pPr>
            <a:r>
              <a:rPr lang="fr-FR" sz="2400">
                <a:solidFill>
                  <a:srgbClr val="FFFF00"/>
                </a:solidFill>
              </a:rPr>
              <a:t>				* TOUR DE LONDRES</a:t>
            </a:r>
          </a:p>
          <a:p>
            <a:pPr>
              <a:lnSpc>
                <a:spcPct val="90000"/>
              </a:lnSpc>
              <a:buFontTx/>
              <a:buNone/>
            </a:pPr>
            <a:r>
              <a:rPr lang="fr-FR" sz="2400">
                <a:solidFill>
                  <a:srgbClr val="FFFF00"/>
                </a:solidFill>
              </a:rPr>
              <a:t>				* 5 MOTS </a:t>
            </a:r>
          </a:p>
          <a:p>
            <a:pPr>
              <a:lnSpc>
                <a:spcPct val="90000"/>
              </a:lnSpc>
              <a:buFontTx/>
              <a:buNone/>
            </a:pPr>
            <a:r>
              <a:rPr lang="fr-FR" sz="2400">
                <a:solidFill>
                  <a:srgbClr val="FFFF00"/>
                </a:solidFill>
              </a:rPr>
              <a:t>				* BREF</a:t>
            </a:r>
          </a:p>
          <a:p>
            <a:pPr>
              <a:lnSpc>
                <a:spcPct val="90000"/>
              </a:lnSpc>
              <a:buFontTx/>
              <a:buNone/>
            </a:pPr>
            <a:r>
              <a:rPr lang="fr-FR" sz="2400">
                <a:solidFill>
                  <a:srgbClr val="FFFF00"/>
                </a:solidFill>
              </a:rPr>
              <a:t>				* HORLOGE</a:t>
            </a:r>
          </a:p>
          <a:p>
            <a:pPr>
              <a:lnSpc>
                <a:spcPct val="90000"/>
              </a:lnSpc>
              <a:buFontTx/>
              <a:buNone/>
            </a:pPr>
            <a:r>
              <a:rPr lang="fr-FR" sz="2400">
                <a:solidFill>
                  <a:srgbClr val="FFFF00"/>
                </a:solidFill>
              </a:rPr>
              <a:t>				* CLOCHES</a:t>
            </a:r>
          </a:p>
          <a:p>
            <a:pPr>
              <a:lnSpc>
                <a:spcPct val="90000"/>
              </a:lnSpc>
              <a:buFontTx/>
              <a:buNone/>
            </a:pPr>
            <a:r>
              <a:rPr lang="fr-FR" sz="2400">
                <a:solidFill>
                  <a:srgbClr val="FFFF00"/>
                </a:solidFill>
              </a:rPr>
              <a:t>				* DO 80 </a:t>
            </a:r>
          </a:p>
          <a:p>
            <a:pPr>
              <a:lnSpc>
                <a:spcPct val="90000"/>
              </a:lnSpc>
              <a:buFontTx/>
              <a:buNone/>
            </a:pPr>
            <a:r>
              <a:rPr lang="fr-FR" sz="2400">
                <a:solidFill>
                  <a:srgbClr val="FFFF00"/>
                </a:solidFill>
              </a:rPr>
              <a:t>				* BOSTON</a:t>
            </a:r>
          </a:p>
          <a:p>
            <a:pPr>
              <a:lnSpc>
                <a:spcPct val="110000"/>
              </a:lnSpc>
              <a:buFontTx/>
              <a:buNone/>
            </a:pPr>
            <a:r>
              <a:rPr lang="fr-FR" sz="2400" b="1">
                <a:solidFill>
                  <a:srgbClr val="FFFF00"/>
                </a:solidFill>
              </a:rPr>
              <a:t>Ces épreuves manquent souvent de normes</a:t>
            </a:r>
          </a:p>
          <a:p>
            <a:pPr>
              <a:lnSpc>
                <a:spcPct val="140000"/>
              </a:lnSpc>
              <a:buFontTx/>
              <a:buNone/>
            </a:pPr>
            <a:endParaRPr lang="fr-FR" sz="2400" b="1">
              <a:solidFill>
                <a:srgbClr val="FFFF00"/>
              </a:solidFill>
            </a:endParaRPr>
          </a:p>
          <a:p>
            <a:pPr>
              <a:lnSpc>
                <a:spcPct val="140000"/>
              </a:lnSpc>
              <a:buFontTx/>
              <a:buNone/>
            </a:pPr>
            <a:r>
              <a:rPr lang="fr-FR" sz="600"/>
              <a:t>				</a:t>
            </a:r>
            <a:endParaRPr lang="fr-FR" sz="600"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xfrm>
            <a:off x="0" y="0"/>
            <a:ext cx="9144000" cy="6858000"/>
          </a:xfrm>
        </p:spPr>
        <p:txBody>
          <a:bodyPr/>
          <a:lstStyle/>
          <a:p>
            <a:pPr algn="ctr">
              <a:lnSpc>
                <a:spcPct val="80000"/>
              </a:lnSpc>
              <a:buFontTx/>
              <a:buNone/>
            </a:pPr>
            <a:r>
              <a:rPr lang="fr-FR" sz="2400" b="1">
                <a:solidFill>
                  <a:srgbClr val="FFFF00"/>
                </a:solidFill>
              </a:rPr>
              <a:t>DEROULEMENT DU BILAN (suite)</a:t>
            </a:r>
          </a:p>
          <a:p>
            <a:pPr algn="ctr">
              <a:lnSpc>
                <a:spcPct val="80000"/>
              </a:lnSpc>
              <a:buFontTx/>
              <a:buNone/>
            </a:pPr>
            <a:endParaRPr lang="fr-FR" sz="2400" b="1">
              <a:solidFill>
                <a:srgbClr val="FFFF00"/>
              </a:solidFill>
            </a:endParaRPr>
          </a:p>
          <a:p>
            <a:pPr algn="ctr">
              <a:lnSpc>
                <a:spcPct val="80000"/>
              </a:lnSpc>
              <a:buFontTx/>
              <a:buNone/>
            </a:pPr>
            <a:endParaRPr lang="fr-FR" sz="2400" b="1">
              <a:solidFill>
                <a:srgbClr val="FFFF00"/>
              </a:solidFill>
            </a:endParaRPr>
          </a:p>
          <a:p>
            <a:pPr>
              <a:lnSpc>
                <a:spcPct val="80000"/>
              </a:lnSpc>
              <a:buFontTx/>
              <a:buNone/>
            </a:pPr>
            <a:r>
              <a:rPr lang="fr-FR" sz="2400" b="1">
                <a:solidFill>
                  <a:srgbClr val="FFFF00"/>
                </a:solidFill>
              </a:rPr>
              <a:t>II – Une évaluation avec des outils spécifiques</a:t>
            </a:r>
            <a:r>
              <a:rPr lang="fr-FR" sz="1800" b="1">
                <a:solidFill>
                  <a:srgbClr val="FFFF00"/>
                </a:solidFill>
              </a:rPr>
              <a:t> </a:t>
            </a:r>
            <a:endParaRPr lang="fr-FR" sz="1800">
              <a:solidFill>
                <a:srgbClr val="FFFF00"/>
              </a:solidFill>
            </a:endParaRPr>
          </a:p>
          <a:p>
            <a:pPr>
              <a:lnSpc>
                <a:spcPct val="80000"/>
              </a:lnSpc>
              <a:buFontTx/>
              <a:buNone/>
            </a:pPr>
            <a:endParaRPr lang="fr-FR" sz="1800">
              <a:solidFill>
                <a:srgbClr val="FFFF00"/>
              </a:solidFill>
            </a:endParaRPr>
          </a:p>
          <a:p>
            <a:pPr>
              <a:lnSpc>
                <a:spcPct val="80000"/>
              </a:lnSpc>
              <a:buFontTx/>
              <a:buNone/>
            </a:pPr>
            <a:r>
              <a:rPr lang="fr-FR" sz="1800">
                <a:solidFill>
                  <a:srgbClr val="FFFF00"/>
                </a:solidFill>
              </a:rPr>
              <a:t>		</a:t>
            </a:r>
            <a:r>
              <a:rPr lang="fr-FR" sz="2400" b="1">
                <a:solidFill>
                  <a:srgbClr val="FFFF00"/>
                </a:solidFill>
              </a:rPr>
              <a:t>Les tests écologiques</a:t>
            </a:r>
            <a:r>
              <a:rPr lang="fr-FR" sz="1800">
                <a:solidFill>
                  <a:srgbClr val="FFFF00"/>
                </a:solidFill>
              </a:rPr>
              <a:t> </a:t>
            </a:r>
          </a:p>
          <a:p>
            <a:pPr>
              <a:lnSpc>
                <a:spcPct val="110000"/>
              </a:lnSpc>
              <a:buFontTx/>
              <a:buNone/>
            </a:pPr>
            <a:r>
              <a:rPr lang="fr-FR" sz="1800">
                <a:solidFill>
                  <a:srgbClr val="FFFF00"/>
                </a:solidFill>
              </a:rPr>
              <a:t>			</a:t>
            </a:r>
          </a:p>
          <a:p>
            <a:pPr>
              <a:lnSpc>
                <a:spcPct val="110000"/>
              </a:lnSpc>
              <a:buFontTx/>
              <a:buNone/>
            </a:pPr>
            <a:endParaRPr lang="fr-FR" sz="1800">
              <a:solidFill>
                <a:srgbClr val="FFFF00"/>
              </a:solidFill>
            </a:endParaRPr>
          </a:p>
          <a:p>
            <a:pPr>
              <a:lnSpc>
                <a:spcPct val="120000"/>
              </a:lnSpc>
              <a:buFontTx/>
              <a:buNone/>
            </a:pPr>
            <a:r>
              <a:rPr lang="fr-FR" sz="2400">
                <a:solidFill>
                  <a:srgbClr val="FFFF00"/>
                </a:solidFill>
              </a:rPr>
              <a:t>				* Tour de  LONDRES</a:t>
            </a:r>
          </a:p>
          <a:p>
            <a:pPr>
              <a:lnSpc>
                <a:spcPct val="120000"/>
              </a:lnSpc>
              <a:buFontTx/>
              <a:buNone/>
            </a:pPr>
            <a:r>
              <a:rPr lang="fr-FR" sz="2400">
                <a:solidFill>
                  <a:srgbClr val="FFFF00"/>
                </a:solidFill>
              </a:rPr>
              <a:t>				* Test des commissions </a:t>
            </a:r>
          </a:p>
          <a:p>
            <a:pPr>
              <a:lnSpc>
                <a:spcPct val="120000"/>
              </a:lnSpc>
              <a:buFontTx/>
              <a:buNone/>
            </a:pPr>
            <a:r>
              <a:rPr lang="fr-FR" sz="2400">
                <a:solidFill>
                  <a:srgbClr val="FFFF00"/>
                </a:solidFill>
              </a:rPr>
              <a:t>				* Test des 6 éléments </a:t>
            </a:r>
          </a:p>
          <a:p>
            <a:pPr>
              <a:lnSpc>
                <a:spcPct val="120000"/>
              </a:lnSpc>
              <a:buFontTx/>
              <a:buNone/>
            </a:pPr>
            <a:r>
              <a:rPr lang="fr-FR" sz="2400">
                <a:solidFill>
                  <a:srgbClr val="FFFF00"/>
                </a:solidFill>
              </a:rPr>
              <a:t>				* Mémoire des lieux</a:t>
            </a:r>
          </a:p>
          <a:p>
            <a:pPr>
              <a:lnSpc>
                <a:spcPct val="120000"/>
              </a:lnSpc>
              <a:buFontTx/>
              <a:buNone/>
            </a:pPr>
            <a:r>
              <a:rPr lang="fr-FR" sz="2400">
                <a:solidFill>
                  <a:srgbClr val="FFFF00"/>
                </a:solidFill>
              </a:rPr>
              <a:t>				* Mémoire des visages</a:t>
            </a:r>
          </a:p>
          <a:p>
            <a:pPr>
              <a:lnSpc>
                <a:spcPct val="110000"/>
              </a:lnSpc>
              <a:buFontTx/>
              <a:buNone/>
            </a:pPr>
            <a:r>
              <a:rPr lang="fr-FR" sz="2000">
                <a:solidFill>
                  <a:srgbClr val="FFFF00"/>
                </a:solidFill>
              </a:rPr>
              <a:t>	</a:t>
            </a:r>
          </a:p>
          <a:p>
            <a:pPr>
              <a:lnSpc>
                <a:spcPct val="110000"/>
              </a:lnSpc>
              <a:buFontTx/>
              <a:buNone/>
            </a:pPr>
            <a:endParaRPr lang="fr-FR" sz="2000">
              <a:solidFill>
                <a:srgbClr val="FFFF00"/>
              </a:solidFill>
            </a:endParaRPr>
          </a:p>
          <a:p>
            <a:pPr>
              <a:lnSpc>
                <a:spcPct val="140000"/>
              </a:lnSpc>
              <a:buFontTx/>
              <a:buNone/>
            </a:pPr>
            <a:endParaRPr lang="fr-FR" sz="1800"/>
          </a:p>
          <a:p>
            <a:pPr>
              <a:lnSpc>
                <a:spcPct val="140000"/>
              </a:lnSpc>
              <a:buFontTx/>
              <a:buNone/>
            </a:pPr>
            <a:r>
              <a:rPr lang="fr-FR" sz="800"/>
              <a:t>				</a:t>
            </a:r>
            <a:endParaRPr lang="fr-FR" sz="8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xfrm>
            <a:off x="0" y="0"/>
            <a:ext cx="9144000" cy="6858000"/>
          </a:xfrm>
        </p:spPr>
        <p:txBody>
          <a:bodyPr/>
          <a:lstStyle/>
          <a:p>
            <a:pPr algn="ctr">
              <a:lnSpc>
                <a:spcPct val="80000"/>
              </a:lnSpc>
              <a:buFontTx/>
              <a:buNone/>
            </a:pPr>
            <a:r>
              <a:rPr lang="fr-FR" sz="2400" b="1">
                <a:solidFill>
                  <a:srgbClr val="FFFF00"/>
                </a:solidFill>
              </a:rPr>
              <a:t>DEROULEMENT DU BILAN</a:t>
            </a:r>
            <a:r>
              <a:rPr lang="fr-FR" sz="2000" b="1">
                <a:solidFill>
                  <a:srgbClr val="FFFF00"/>
                </a:solidFill>
              </a:rPr>
              <a:t> (suite)</a:t>
            </a:r>
          </a:p>
          <a:p>
            <a:pPr algn="ctr">
              <a:lnSpc>
                <a:spcPct val="80000"/>
              </a:lnSpc>
              <a:buFontTx/>
              <a:buNone/>
            </a:pPr>
            <a:endParaRPr lang="fr-FR" sz="2000" b="1">
              <a:solidFill>
                <a:srgbClr val="FFFF00"/>
              </a:solidFill>
            </a:endParaRPr>
          </a:p>
          <a:p>
            <a:pPr>
              <a:lnSpc>
                <a:spcPct val="80000"/>
              </a:lnSpc>
              <a:buFontTx/>
              <a:buNone/>
            </a:pPr>
            <a:r>
              <a:rPr lang="fr-FR" sz="2000" b="1">
                <a:solidFill>
                  <a:srgbClr val="FFFF00"/>
                </a:solidFill>
              </a:rPr>
              <a:t>II – </a:t>
            </a:r>
            <a:r>
              <a:rPr lang="fr-FR" sz="2400" b="1">
                <a:solidFill>
                  <a:srgbClr val="FFFF00"/>
                </a:solidFill>
              </a:rPr>
              <a:t>Une évaluation avec des outils spécifiques </a:t>
            </a:r>
          </a:p>
          <a:p>
            <a:pPr>
              <a:lnSpc>
                <a:spcPct val="80000"/>
              </a:lnSpc>
              <a:buFontTx/>
              <a:buNone/>
            </a:pPr>
            <a:endParaRPr lang="fr-FR" sz="2400">
              <a:solidFill>
                <a:srgbClr val="FFFF00"/>
              </a:solidFill>
            </a:endParaRPr>
          </a:p>
          <a:p>
            <a:pPr>
              <a:lnSpc>
                <a:spcPct val="80000"/>
              </a:lnSpc>
              <a:buFontTx/>
              <a:buNone/>
            </a:pPr>
            <a:r>
              <a:rPr lang="fr-FR" sz="2000">
                <a:solidFill>
                  <a:srgbClr val="FFFF00"/>
                </a:solidFill>
              </a:rPr>
              <a:t>		</a:t>
            </a:r>
            <a:r>
              <a:rPr lang="fr-FR" sz="2000" b="1">
                <a:solidFill>
                  <a:srgbClr val="FFFF00"/>
                </a:solidFill>
              </a:rPr>
              <a:t>B) QUESTIONNAIRES</a:t>
            </a:r>
          </a:p>
          <a:p>
            <a:pPr>
              <a:lnSpc>
                <a:spcPct val="80000"/>
              </a:lnSpc>
              <a:buFontTx/>
              <a:buNone/>
            </a:pPr>
            <a:endParaRPr lang="fr-FR" sz="2000" b="1">
              <a:solidFill>
                <a:srgbClr val="FFFF00"/>
              </a:solidFill>
            </a:endParaRPr>
          </a:p>
          <a:p>
            <a:pPr>
              <a:lnSpc>
                <a:spcPct val="80000"/>
              </a:lnSpc>
              <a:buFontTx/>
              <a:buNone/>
            </a:pPr>
            <a:endParaRPr lang="fr-FR" sz="2000" b="1">
              <a:solidFill>
                <a:srgbClr val="FFFF00"/>
              </a:solidFill>
            </a:endParaRPr>
          </a:p>
          <a:p>
            <a:pPr>
              <a:lnSpc>
                <a:spcPct val="80000"/>
              </a:lnSpc>
              <a:buFontTx/>
              <a:buNone/>
            </a:pPr>
            <a:r>
              <a:rPr lang="fr-FR" sz="2000" b="1">
                <a:solidFill>
                  <a:srgbClr val="FFFF00"/>
                </a:solidFill>
              </a:rPr>
              <a:t>									</a:t>
            </a:r>
            <a:r>
              <a:rPr lang="fr-FR" sz="2000">
                <a:solidFill>
                  <a:srgbClr val="FFFF00"/>
                </a:solidFill>
              </a:rPr>
              <a:t>QAM</a:t>
            </a:r>
          </a:p>
          <a:p>
            <a:pPr>
              <a:lnSpc>
                <a:spcPct val="80000"/>
              </a:lnSpc>
              <a:buFontTx/>
              <a:buNone/>
            </a:pPr>
            <a:r>
              <a:rPr lang="fr-FR" sz="2000" b="1">
                <a:solidFill>
                  <a:srgbClr val="FFFF00"/>
                </a:solidFill>
              </a:rPr>
              <a:t>			* MÉMOIRE</a:t>
            </a:r>
            <a:r>
              <a:rPr lang="fr-FR" sz="2000">
                <a:solidFill>
                  <a:srgbClr val="FFFF00"/>
                </a:solidFill>
              </a:rPr>
              <a:t> 					TEMPO</a:t>
            </a:r>
          </a:p>
          <a:p>
            <a:pPr>
              <a:lnSpc>
                <a:spcPct val="80000"/>
              </a:lnSpc>
              <a:buFontTx/>
              <a:buNone/>
            </a:pPr>
            <a:r>
              <a:rPr lang="fr-FR" sz="2000" b="1">
                <a:solidFill>
                  <a:srgbClr val="FFFF00"/>
                </a:solidFill>
              </a:rPr>
              <a:t>									</a:t>
            </a:r>
            <a:r>
              <a:rPr lang="fr-FR" sz="2000">
                <a:solidFill>
                  <a:srgbClr val="FFFF00"/>
                </a:solidFill>
              </a:rPr>
              <a:t>Mc NAIR</a:t>
            </a:r>
          </a:p>
          <a:p>
            <a:pPr>
              <a:lnSpc>
                <a:spcPct val="80000"/>
              </a:lnSpc>
              <a:buFontTx/>
              <a:buNone/>
            </a:pPr>
            <a:endParaRPr lang="fr-FR" sz="2000">
              <a:solidFill>
                <a:srgbClr val="FFFF00"/>
              </a:solidFill>
            </a:endParaRPr>
          </a:p>
          <a:p>
            <a:pPr>
              <a:lnSpc>
                <a:spcPct val="80000"/>
              </a:lnSpc>
              <a:buFontTx/>
              <a:buNone/>
            </a:pPr>
            <a:r>
              <a:rPr lang="fr-FR" sz="2000">
                <a:solidFill>
                  <a:srgbClr val="FFFF00"/>
                </a:solidFill>
              </a:rPr>
              <a:t>									PCRS</a:t>
            </a:r>
          </a:p>
          <a:p>
            <a:pPr>
              <a:lnSpc>
                <a:spcPct val="80000"/>
              </a:lnSpc>
              <a:buFontTx/>
              <a:buNone/>
            </a:pPr>
            <a:r>
              <a:rPr lang="fr-FR" sz="2000">
                <a:solidFill>
                  <a:srgbClr val="FFFF00"/>
                </a:solidFill>
              </a:rPr>
              <a:t>			* </a:t>
            </a:r>
            <a:r>
              <a:rPr lang="fr-FR" sz="2000" b="1">
                <a:solidFill>
                  <a:srgbClr val="FFFF00"/>
                </a:solidFill>
              </a:rPr>
              <a:t>ACTIVITES DE LA VIE QUOTIDIENNE	</a:t>
            </a:r>
            <a:r>
              <a:rPr lang="fr-FR" sz="2000">
                <a:solidFill>
                  <a:srgbClr val="FFFF00"/>
                </a:solidFill>
              </a:rPr>
              <a:t>IADL-E</a:t>
            </a:r>
            <a:endParaRPr lang="fr-FR" sz="2000" b="1">
              <a:solidFill>
                <a:srgbClr val="FFFF00"/>
              </a:solidFill>
            </a:endParaRPr>
          </a:p>
          <a:p>
            <a:pPr>
              <a:lnSpc>
                <a:spcPct val="80000"/>
              </a:lnSpc>
              <a:buFontTx/>
              <a:buNone/>
            </a:pPr>
            <a:r>
              <a:rPr lang="fr-FR" sz="2000" b="1">
                <a:solidFill>
                  <a:srgbClr val="FFFF00"/>
                </a:solidFill>
              </a:rPr>
              <a:t>									</a:t>
            </a:r>
            <a:endParaRPr lang="fr-FR" sz="2000">
              <a:solidFill>
                <a:srgbClr val="FFFF00"/>
              </a:solidFill>
            </a:endParaRPr>
          </a:p>
          <a:p>
            <a:pPr>
              <a:lnSpc>
                <a:spcPct val="80000"/>
              </a:lnSpc>
              <a:buFontTx/>
              <a:buNone/>
            </a:pPr>
            <a:endParaRPr lang="fr-FR" sz="2000">
              <a:solidFill>
                <a:srgbClr val="FFFF00"/>
              </a:solidFill>
            </a:endParaRPr>
          </a:p>
          <a:p>
            <a:pPr>
              <a:lnSpc>
                <a:spcPct val="80000"/>
              </a:lnSpc>
              <a:buFontTx/>
              <a:buNone/>
            </a:pPr>
            <a:r>
              <a:rPr lang="fr-FR" sz="2000">
                <a:solidFill>
                  <a:srgbClr val="FFFF00"/>
                </a:solidFill>
              </a:rPr>
              <a:t>												* </a:t>
            </a:r>
            <a:r>
              <a:rPr lang="fr-FR" sz="2000" b="1">
                <a:solidFill>
                  <a:srgbClr val="FFFF00"/>
                </a:solidFill>
              </a:rPr>
              <a:t>HANDICAP</a:t>
            </a:r>
            <a:r>
              <a:rPr lang="fr-FR" sz="2000">
                <a:solidFill>
                  <a:srgbClr val="FFFF00"/>
                </a:solidFill>
              </a:rPr>
              <a:t>					Mac Auley</a:t>
            </a:r>
          </a:p>
          <a:p>
            <a:pPr>
              <a:lnSpc>
                <a:spcPct val="80000"/>
              </a:lnSpc>
              <a:buFontTx/>
              <a:buNone/>
            </a:pPr>
            <a:endParaRPr lang="fr-FR" sz="2000">
              <a:solidFill>
                <a:srgbClr val="FFFF00"/>
              </a:solidFill>
            </a:endParaRPr>
          </a:p>
          <a:p>
            <a:pPr>
              <a:lnSpc>
                <a:spcPct val="80000"/>
              </a:lnSpc>
              <a:buFontTx/>
              <a:buNone/>
            </a:pPr>
            <a:r>
              <a:rPr lang="fr-FR" sz="2000">
                <a:solidFill>
                  <a:srgbClr val="FFFF00"/>
                </a:solidFill>
              </a:rPr>
              <a:t>			</a:t>
            </a:r>
            <a:r>
              <a:rPr lang="fr-FR" sz="2000" b="1">
                <a:solidFill>
                  <a:srgbClr val="FFFF00"/>
                </a:solidFill>
              </a:rPr>
              <a:t>* MAYO MP4</a:t>
            </a:r>
          </a:p>
          <a:p>
            <a:pPr>
              <a:lnSpc>
                <a:spcPct val="80000"/>
              </a:lnSpc>
              <a:buFontTx/>
              <a:buNone/>
            </a:pPr>
            <a:r>
              <a:rPr lang="fr-FR" sz="2000">
                <a:solidFill>
                  <a:srgbClr val="FFFF00"/>
                </a:solidFill>
              </a:rPr>
              <a:t>		</a:t>
            </a:r>
          </a:p>
          <a:p>
            <a:pPr>
              <a:lnSpc>
                <a:spcPct val="80000"/>
              </a:lnSpc>
              <a:buFontTx/>
              <a:buNone/>
            </a:pPr>
            <a:r>
              <a:rPr lang="fr-FR" sz="2000">
                <a:solidFill>
                  <a:srgbClr val="FFFF00"/>
                </a:solidFill>
              </a:rPr>
              <a:t>			* </a:t>
            </a:r>
            <a:r>
              <a:rPr lang="fr-FR" sz="2000" b="1">
                <a:solidFill>
                  <a:srgbClr val="FFFF00"/>
                </a:solidFill>
              </a:rPr>
              <a:t>QUALITE  DE VIE</a:t>
            </a:r>
            <a:r>
              <a:rPr lang="fr-FR" sz="2000">
                <a:solidFill>
                  <a:srgbClr val="FFFF00"/>
                </a:solidFill>
              </a:rPr>
              <a:t> </a:t>
            </a:r>
            <a:r>
              <a:rPr lang="fr-FR" sz="2000"/>
              <a:t>				</a:t>
            </a:r>
            <a:r>
              <a:rPr lang="fr-FR" sz="2000">
                <a:solidFill>
                  <a:srgbClr val="FFFF00"/>
                </a:solidFill>
              </a:rPr>
              <a:t>QOLIBRI</a:t>
            </a:r>
          </a:p>
          <a:p>
            <a:pPr>
              <a:lnSpc>
                <a:spcPct val="80000"/>
              </a:lnSpc>
              <a:buFontTx/>
              <a:buNone/>
            </a:pPr>
            <a:endParaRPr lang="fr-FR" sz="2000">
              <a:solidFill>
                <a:srgbClr val="FFFF00"/>
              </a:solidFill>
            </a:endParaRPr>
          </a:p>
          <a:p>
            <a:pPr>
              <a:lnSpc>
                <a:spcPct val="80000"/>
              </a:lnSpc>
              <a:buFontTx/>
              <a:buNone/>
            </a:pPr>
            <a:r>
              <a:rPr lang="fr-FR" sz="2000">
                <a:solidFill>
                  <a:srgbClr val="FFFF00"/>
                </a:solidFill>
              </a:rPr>
              <a:t>			</a:t>
            </a:r>
          </a:p>
          <a:p>
            <a:pPr>
              <a:lnSpc>
                <a:spcPct val="80000"/>
              </a:lnSpc>
              <a:buFontTx/>
              <a:buNone/>
            </a:pPr>
            <a:r>
              <a:rPr lang="fr-FR" sz="2000"/>
              <a:t>				</a:t>
            </a:r>
          </a:p>
          <a:p>
            <a:pPr>
              <a:lnSpc>
                <a:spcPct val="80000"/>
              </a:lnSpc>
              <a:buFontTx/>
              <a:buNone/>
            </a:pPr>
            <a:r>
              <a:rPr lang="fr-FR" sz="2000"/>
              <a:t>			</a:t>
            </a:r>
            <a:endParaRPr lang="fr-FR" sz="2000" b="1"/>
          </a:p>
          <a:p>
            <a:pPr>
              <a:lnSpc>
                <a:spcPct val="80000"/>
              </a:lnSpc>
              <a:buFontTx/>
              <a:buNone/>
            </a:pPr>
            <a:endParaRPr lang="fr-FR" sz="2000"/>
          </a:p>
          <a:p>
            <a:pPr>
              <a:lnSpc>
                <a:spcPct val="80000"/>
              </a:lnSpc>
              <a:buFontTx/>
              <a:buNone/>
            </a:pPr>
            <a:endParaRPr lang="fr-FR" sz="2000"/>
          </a:p>
          <a:p>
            <a:pPr>
              <a:lnSpc>
                <a:spcPct val="80000"/>
              </a:lnSpc>
              <a:buFontTx/>
              <a:buNone/>
            </a:pPr>
            <a:endParaRPr lang="fr-FR" sz="2000"/>
          </a:p>
          <a:p>
            <a:pPr>
              <a:lnSpc>
                <a:spcPct val="80000"/>
              </a:lnSpc>
              <a:buFontTx/>
              <a:buNone/>
            </a:pPr>
            <a:endParaRPr lang="fr-FR" sz="2000"/>
          </a:p>
          <a:p>
            <a:pPr>
              <a:lnSpc>
                <a:spcPct val="80000"/>
              </a:lnSpc>
              <a:buFontTx/>
              <a:buNone/>
            </a:pPr>
            <a:endParaRPr lang="fr-FR" sz="800"/>
          </a:p>
          <a:p>
            <a:pPr>
              <a:lnSpc>
                <a:spcPct val="80000"/>
              </a:lnSpc>
              <a:buFontTx/>
              <a:buNone/>
            </a:pPr>
            <a:endParaRPr lang="fr-FR" sz="800"/>
          </a:p>
          <a:p>
            <a:pPr>
              <a:lnSpc>
                <a:spcPct val="80000"/>
              </a:lnSpc>
              <a:buFontTx/>
              <a:buNone/>
            </a:pPr>
            <a:endParaRPr lang="fr-FR" sz="800"/>
          </a:p>
          <a:p>
            <a:pPr>
              <a:lnSpc>
                <a:spcPct val="80000"/>
              </a:lnSpc>
              <a:buFontTx/>
              <a:buNone/>
            </a:pPr>
            <a:endParaRPr lang="fr-FR" sz="800"/>
          </a:p>
          <a:p>
            <a:pPr>
              <a:lnSpc>
                <a:spcPct val="80000"/>
              </a:lnSpc>
              <a:buFontTx/>
              <a:buNone/>
            </a:pPr>
            <a:endParaRPr lang="fr-FR" sz="800"/>
          </a:p>
          <a:p>
            <a:pPr>
              <a:lnSpc>
                <a:spcPct val="80000"/>
              </a:lnSpc>
              <a:buFontTx/>
              <a:buNone/>
            </a:pPr>
            <a:endParaRPr lang="fr-FR" sz="800"/>
          </a:p>
          <a:p>
            <a:pPr>
              <a:lnSpc>
                <a:spcPct val="80000"/>
              </a:lnSpc>
              <a:buFontTx/>
              <a:buNone/>
            </a:pPr>
            <a:endParaRPr lang="fr-FR" sz="800"/>
          </a:p>
          <a:p>
            <a:pPr>
              <a:lnSpc>
                <a:spcPct val="80000"/>
              </a:lnSpc>
              <a:buFontTx/>
              <a:buNone/>
            </a:pPr>
            <a:r>
              <a:rPr lang="fr-FR" sz="800"/>
              <a:t>		</a:t>
            </a:r>
          </a:p>
          <a:p>
            <a:pPr>
              <a:lnSpc>
                <a:spcPct val="140000"/>
              </a:lnSpc>
              <a:buFontTx/>
              <a:buNone/>
            </a:pPr>
            <a:endParaRPr lang="fr-FR" sz="800"/>
          </a:p>
          <a:p>
            <a:pPr>
              <a:lnSpc>
                <a:spcPct val="140000"/>
              </a:lnSpc>
              <a:buFontTx/>
              <a:buNone/>
            </a:pPr>
            <a:r>
              <a:rPr lang="fr-FR" sz="800"/>
              <a:t>				</a:t>
            </a:r>
          </a:p>
        </p:txBody>
      </p:sp>
      <p:sp>
        <p:nvSpPr>
          <p:cNvPr id="71683" name="AutoShape 3"/>
          <p:cNvSpPr>
            <a:spLocks/>
          </p:cNvSpPr>
          <p:nvPr/>
        </p:nvSpPr>
        <p:spPr bwMode="auto">
          <a:xfrm>
            <a:off x="6948488" y="2420938"/>
            <a:ext cx="71437" cy="576262"/>
          </a:xfrm>
          <a:prstGeom prst="leftBrace">
            <a:avLst>
              <a:gd name="adj1" fmla="val 67223"/>
              <a:gd name="adj2" fmla="val 50000"/>
            </a:avLst>
          </a:prstGeom>
          <a:noFill/>
          <a:ln w="9525">
            <a:solidFill>
              <a:schemeClr val="bg1"/>
            </a:solidFill>
            <a:round/>
            <a:headEnd/>
            <a:tailEnd/>
          </a:ln>
          <a:effectLst/>
        </p:spPr>
        <p:txBody>
          <a:bodyPr wrap="none" anchor="ctr"/>
          <a:lstStyle/>
          <a:p>
            <a:pPr algn="ctr"/>
            <a:endParaRPr lang="fr-FR">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0" y="0"/>
            <a:ext cx="9144000" cy="6858000"/>
          </a:xfrm>
        </p:spPr>
        <p:txBody>
          <a:bodyPr/>
          <a:lstStyle/>
          <a:p>
            <a:pPr algn="ctr">
              <a:lnSpc>
                <a:spcPct val="80000"/>
              </a:lnSpc>
              <a:buFontTx/>
              <a:buNone/>
            </a:pPr>
            <a:r>
              <a:rPr lang="fr-FR" sz="2400" b="1">
                <a:solidFill>
                  <a:srgbClr val="FFFF00"/>
                </a:solidFill>
              </a:rPr>
              <a:t>DEROULEMENT DU BILAN (suite)</a:t>
            </a:r>
          </a:p>
          <a:p>
            <a:pPr algn="ctr">
              <a:lnSpc>
                <a:spcPct val="80000"/>
              </a:lnSpc>
              <a:buFontTx/>
              <a:buNone/>
            </a:pPr>
            <a:endParaRPr lang="fr-FR" sz="2400" b="1">
              <a:solidFill>
                <a:srgbClr val="FFFF00"/>
              </a:solidFill>
            </a:endParaRPr>
          </a:p>
          <a:p>
            <a:pPr>
              <a:lnSpc>
                <a:spcPct val="80000"/>
              </a:lnSpc>
              <a:buFontTx/>
              <a:buNone/>
            </a:pPr>
            <a:r>
              <a:rPr lang="fr-FR" sz="2400" b="1">
                <a:solidFill>
                  <a:srgbClr val="FFFF00"/>
                </a:solidFill>
              </a:rPr>
              <a:t>II – Une évaluation avec des outils spécifiques</a:t>
            </a:r>
            <a:r>
              <a:rPr lang="fr-FR" sz="800" b="1">
                <a:solidFill>
                  <a:srgbClr val="FFFF00"/>
                </a:solidFill>
              </a:rPr>
              <a:t> </a:t>
            </a:r>
          </a:p>
          <a:p>
            <a:pPr>
              <a:lnSpc>
                <a:spcPct val="80000"/>
              </a:lnSpc>
              <a:buFontTx/>
              <a:buNone/>
            </a:pPr>
            <a:endParaRPr lang="fr-FR" sz="800">
              <a:solidFill>
                <a:srgbClr val="FFFF00"/>
              </a:solidFill>
            </a:endParaRPr>
          </a:p>
          <a:p>
            <a:pPr>
              <a:lnSpc>
                <a:spcPct val="80000"/>
              </a:lnSpc>
              <a:buFontTx/>
              <a:buNone/>
            </a:pPr>
            <a:r>
              <a:rPr lang="fr-FR" sz="800">
                <a:solidFill>
                  <a:srgbClr val="FFFF00"/>
                </a:solidFill>
              </a:rPr>
              <a:t>		</a:t>
            </a:r>
            <a:r>
              <a:rPr lang="fr-FR" sz="2400" b="1">
                <a:solidFill>
                  <a:srgbClr val="FFFF00"/>
                </a:solidFill>
              </a:rPr>
              <a:t>C) Observation des comportements comparés à ceux décrits par les 1/3 </a:t>
            </a:r>
          </a:p>
          <a:p>
            <a:pPr>
              <a:lnSpc>
                <a:spcPct val="80000"/>
              </a:lnSpc>
              <a:buFontTx/>
              <a:buNone/>
            </a:pPr>
            <a:endParaRPr lang="fr-FR" sz="2400" b="1">
              <a:solidFill>
                <a:srgbClr val="FFFF00"/>
              </a:solidFill>
            </a:endParaRPr>
          </a:p>
          <a:p>
            <a:pPr>
              <a:lnSpc>
                <a:spcPct val="80000"/>
              </a:lnSpc>
              <a:buFontTx/>
              <a:buNone/>
            </a:pPr>
            <a:endParaRPr lang="fr-FR" sz="2400" b="1">
              <a:solidFill>
                <a:srgbClr val="FFFF00"/>
              </a:solidFill>
            </a:endParaRPr>
          </a:p>
          <a:p>
            <a:pPr>
              <a:lnSpc>
                <a:spcPct val="80000"/>
              </a:lnSpc>
              <a:buFontTx/>
              <a:buNone/>
            </a:pPr>
            <a:r>
              <a:rPr lang="fr-FR" sz="2000">
                <a:solidFill>
                  <a:srgbClr val="FFFF00"/>
                </a:solidFill>
              </a:rPr>
              <a:t>			Evaluation clinique</a:t>
            </a:r>
          </a:p>
          <a:p>
            <a:pPr>
              <a:lnSpc>
                <a:spcPct val="80000"/>
              </a:lnSpc>
              <a:buFontTx/>
              <a:buNone/>
            </a:pPr>
            <a:endParaRPr lang="fr-FR" sz="2000">
              <a:solidFill>
                <a:srgbClr val="FFFF00"/>
              </a:solidFill>
            </a:endParaRPr>
          </a:p>
          <a:p>
            <a:pPr>
              <a:lnSpc>
                <a:spcPct val="80000"/>
              </a:lnSpc>
              <a:buFontTx/>
              <a:buNone/>
            </a:pPr>
            <a:r>
              <a:rPr lang="fr-FR" sz="2000">
                <a:solidFill>
                  <a:srgbClr val="FFFF00"/>
                </a:solidFill>
              </a:rPr>
              <a:t>			Echelle Neurocomportementale Révisée de </a:t>
            </a:r>
          </a:p>
          <a:p>
            <a:pPr>
              <a:lnSpc>
                <a:spcPct val="80000"/>
              </a:lnSpc>
              <a:buFontTx/>
              <a:buNone/>
            </a:pPr>
            <a:r>
              <a:rPr lang="fr-FR" sz="2000">
                <a:solidFill>
                  <a:srgbClr val="FFFF00"/>
                </a:solidFill>
              </a:rPr>
              <a:t>					LEVIN, MAZAUX, VANNIER</a:t>
            </a:r>
          </a:p>
          <a:p>
            <a:pPr>
              <a:lnSpc>
                <a:spcPct val="80000"/>
              </a:lnSpc>
              <a:buFontTx/>
              <a:buNone/>
            </a:pPr>
            <a:endParaRPr lang="fr-FR" sz="2000">
              <a:solidFill>
                <a:srgbClr val="FFFF00"/>
              </a:solidFill>
            </a:endParaRPr>
          </a:p>
          <a:p>
            <a:pPr>
              <a:lnSpc>
                <a:spcPct val="80000"/>
              </a:lnSpc>
              <a:buFontTx/>
              <a:buNone/>
            </a:pPr>
            <a:r>
              <a:rPr lang="fr-FR" sz="2000">
                <a:solidFill>
                  <a:srgbClr val="FFFF00"/>
                </a:solidFill>
              </a:rPr>
              <a:t>			Rivermead Behavioral Test</a:t>
            </a:r>
          </a:p>
          <a:p>
            <a:pPr>
              <a:lnSpc>
                <a:spcPct val="80000"/>
              </a:lnSpc>
              <a:buFontTx/>
              <a:buNone/>
            </a:pPr>
            <a:endParaRPr lang="fr-FR" sz="2000">
              <a:solidFill>
                <a:srgbClr val="FFFF00"/>
              </a:solidFill>
            </a:endParaRPr>
          </a:p>
          <a:p>
            <a:pPr>
              <a:lnSpc>
                <a:spcPct val="80000"/>
              </a:lnSpc>
              <a:buFontTx/>
              <a:buNone/>
            </a:pPr>
            <a:endParaRPr lang="fr-FR" sz="2000">
              <a:solidFill>
                <a:srgbClr val="FFFF00"/>
              </a:solidFill>
            </a:endParaRPr>
          </a:p>
          <a:p>
            <a:pPr>
              <a:lnSpc>
                <a:spcPct val="80000"/>
              </a:lnSpc>
              <a:buFontTx/>
              <a:buNone/>
            </a:pPr>
            <a:r>
              <a:rPr lang="fr-FR" sz="2000">
                <a:solidFill>
                  <a:srgbClr val="FFFF00"/>
                </a:solidFill>
              </a:rPr>
              <a:t>Permettant de circonscrire des profils</a:t>
            </a:r>
          </a:p>
          <a:p>
            <a:pPr>
              <a:lnSpc>
                <a:spcPct val="80000"/>
              </a:lnSpc>
              <a:buFontTx/>
              <a:buNone/>
            </a:pPr>
            <a:r>
              <a:rPr lang="fr-FR" sz="2000">
                <a:solidFill>
                  <a:srgbClr val="FFFF00"/>
                </a:solidFill>
              </a:rPr>
              <a:t>				* Profil inhibé</a:t>
            </a:r>
          </a:p>
          <a:p>
            <a:pPr>
              <a:lnSpc>
                <a:spcPct val="80000"/>
              </a:lnSpc>
              <a:buFontTx/>
              <a:buNone/>
            </a:pPr>
            <a:r>
              <a:rPr lang="fr-FR" sz="2000">
                <a:solidFill>
                  <a:srgbClr val="FFFF00"/>
                </a:solidFill>
              </a:rPr>
              <a:t>				* Profil désinhibé</a:t>
            </a:r>
          </a:p>
          <a:p>
            <a:pPr>
              <a:lnSpc>
                <a:spcPct val="80000"/>
              </a:lnSpc>
              <a:buFontTx/>
              <a:buNone/>
            </a:pPr>
            <a:r>
              <a:rPr lang="fr-FR" sz="2000">
                <a:solidFill>
                  <a:srgbClr val="FFFF00"/>
                </a:solidFill>
              </a:rPr>
              <a:t>				* Profil mixte</a:t>
            </a:r>
          </a:p>
          <a:p>
            <a:pPr>
              <a:lnSpc>
                <a:spcPct val="80000"/>
              </a:lnSpc>
              <a:buFontTx/>
              <a:buNone/>
            </a:pPr>
            <a:endParaRPr lang="fr-FR" sz="2000">
              <a:solidFill>
                <a:srgbClr val="FFFF00"/>
              </a:solidFill>
            </a:endParaRPr>
          </a:p>
          <a:p>
            <a:pPr>
              <a:lnSpc>
                <a:spcPct val="80000"/>
              </a:lnSpc>
              <a:buFontTx/>
              <a:buNone/>
            </a:pPr>
            <a:endParaRPr lang="fr-FR" sz="2000">
              <a:solidFill>
                <a:srgbClr val="FFFF00"/>
              </a:solidFill>
            </a:endParaRPr>
          </a:p>
          <a:p>
            <a:pPr>
              <a:lnSpc>
                <a:spcPct val="80000"/>
              </a:lnSpc>
              <a:buFontTx/>
              <a:buNone/>
            </a:pPr>
            <a:endParaRPr lang="fr-FR" sz="1800">
              <a:solidFill>
                <a:srgbClr val="FFFF00"/>
              </a:solidFill>
            </a:endParaRPr>
          </a:p>
          <a:p>
            <a:pPr>
              <a:lnSpc>
                <a:spcPct val="80000"/>
              </a:lnSpc>
              <a:buFontTx/>
              <a:buNone/>
            </a:pPr>
            <a:r>
              <a:rPr lang="fr-FR" sz="1800"/>
              <a:t>		</a:t>
            </a:r>
          </a:p>
          <a:p>
            <a:pPr>
              <a:lnSpc>
                <a:spcPct val="140000"/>
              </a:lnSpc>
              <a:buFontTx/>
              <a:buNone/>
            </a:pPr>
            <a:endParaRPr lang="fr-FR" sz="1800"/>
          </a:p>
          <a:p>
            <a:pPr>
              <a:lnSpc>
                <a:spcPct val="140000"/>
              </a:lnSpc>
              <a:buFontTx/>
              <a:buNone/>
            </a:pPr>
            <a:r>
              <a:rPr lang="fr-FR" sz="1200"/>
              <a:t>				</a:t>
            </a:r>
            <a:endParaRPr lang="fr-FR" sz="12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0" y="0"/>
            <a:ext cx="9144000" cy="6858000"/>
          </a:xfrm>
        </p:spPr>
        <p:txBody>
          <a:bodyPr/>
          <a:lstStyle/>
          <a:p>
            <a:pPr algn="ctr">
              <a:buFont typeface="Wingdings" pitchFamily="2" charset="2"/>
              <a:buNone/>
            </a:pPr>
            <a:endParaRPr lang="fr-FR" b="1">
              <a:solidFill>
                <a:srgbClr val="FFFF00"/>
              </a:solidFill>
            </a:endParaRPr>
          </a:p>
          <a:p>
            <a:pPr algn="ctr">
              <a:buFont typeface="Wingdings" pitchFamily="2" charset="2"/>
              <a:buNone/>
            </a:pPr>
            <a:r>
              <a:rPr lang="fr-FR" b="1">
                <a:solidFill>
                  <a:srgbClr val="FFFF00"/>
                </a:solidFill>
              </a:rPr>
              <a:t>LES INTERVENANTS DE L’EXPERTISE</a:t>
            </a:r>
          </a:p>
          <a:p>
            <a:pPr algn="ctr">
              <a:buFont typeface="Wingdings" pitchFamily="2" charset="2"/>
              <a:buNone/>
            </a:pPr>
            <a:endParaRPr lang="fr-FR" b="1">
              <a:solidFill>
                <a:srgbClr val="FFFF00"/>
              </a:solidFill>
            </a:endParaRPr>
          </a:p>
          <a:p>
            <a:pPr algn="ctr">
              <a:buFont typeface="Wingdings" pitchFamily="2" charset="2"/>
              <a:buNone/>
            </a:pPr>
            <a:endParaRPr lang="fr-FR" b="1"/>
          </a:p>
          <a:p>
            <a:pPr>
              <a:buFont typeface="Wingdings" pitchFamily="2" charset="2"/>
              <a:buNone/>
            </a:pPr>
            <a:r>
              <a:rPr lang="fr-FR" sz="2400" b="1">
                <a:solidFill>
                  <a:srgbClr val="00FF00"/>
                </a:solidFill>
              </a:rPr>
              <a:t>Patient					Famille</a:t>
            </a:r>
          </a:p>
          <a:p>
            <a:pPr>
              <a:buFont typeface="Wingdings" pitchFamily="2" charset="2"/>
              <a:buNone/>
            </a:pPr>
            <a:r>
              <a:rPr lang="fr-FR" sz="2400" b="1">
                <a:solidFill>
                  <a:srgbClr val="00FF00"/>
                </a:solidFill>
              </a:rPr>
              <a:t>(Médecin de recours)			(Avocat)</a:t>
            </a:r>
          </a:p>
          <a:p>
            <a:pPr>
              <a:buFont typeface="Wingdings" pitchFamily="2" charset="2"/>
              <a:buNone/>
            </a:pPr>
            <a:endParaRPr lang="fr-FR" sz="2400" b="1">
              <a:solidFill>
                <a:srgbClr val="00FF00"/>
              </a:solidFill>
            </a:endParaRPr>
          </a:p>
          <a:p>
            <a:pPr>
              <a:buFont typeface="Wingdings" pitchFamily="2" charset="2"/>
              <a:buNone/>
            </a:pPr>
            <a:endParaRPr lang="fr-FR" sz="2400" b="1">
              <a:solidFill>
                <a:srgbClr val="00FF00"/>
              </a:solidFill>
            </a:endParaRPr>
          </a:p>
          <a:p>
            <a:pPr>
              <a:buFont typeface="Wingdings" pitchFamily="2" charset="2"/>
              <a:buNone/>
            </a:pPr>
            <a:r>
              <a:rPr lang="fr-FR" sz="2400" b="1">
                <a:solidFill>
                  <a:srgbClr val="00FF00"/>
                </a:solidFill>
              </a:rPr>
              <a:t>Médecins des 				Médecin Expert</a:t>
            </a:r>
          </a:p>
          <a:p>
            <a:pPr>
              <a:buFont typeface="Wingdings" pitchFamily="2" charset="2"/>
              <a:buNone/>
            </a:pPr>
            <a:r>
              <a:rPr lang="fr-FR" sz="2400" b="1">
                <a:solidFill>
                  <a:srgbClr val="00FF00"/>
                </a:solidFill>
              </a:rPr>
              <a:t>Compagnies D’Assurance 		(Sapiteurs)</a:t>
            </a:r>
          </a:p>
          <a:p>
            <a:pPr>
              <a:buFont typeface="Wingdings" pitchFamily="2" charset="2"/>
              <a:buNone/>
            </a:pPr>
            <a:r>
              <a:rPr lang="fr-FR" sz="2400" b="1">
                <a:solidFill>
                  <a:srgbClr val="00FF00"/>
                </a:solidFill>
              </a:rPr>
              <a:t>(Avocats)</a:t>
            </a:r>
          </a:p>
          <a:p>
            <a:pPr>
              <a:buFont typeface="Wingdings" pitchFamily="2" charset="2"/>
              <a:buNone/>
            </a:pPr>
            <a:endParaRPr lang="fr-FR" sz="2400" b="1">
              <a:solidFill>
                <a:srgbClr val="00FF00"/>
              </a:solidFill>
            </a:endParaRPr>
          </a:p>
        </p:txBody>
      </p:sp>
      <p:sp>
        <p:nvSpPr>
          <p:cNvPr id="4100" name="Line 4"/>
          <p:cNvSpPr>
            <a:spLocks noChangeShapeType="1"/>
          </p:cNvSpPr>
          <p:nvPr/>
        </p:nvSpPr>
        <p:spPr bwMode="auto">
          <a:xfrm>
            <a:off x="4356100" y="1700213"/>
            <a:ext cx="0" cy="4321175"/>
          </a:xfrm>
          <a:prstGeom prst="line">
            <a:avLst/>
          </a:prstGeom>
          <a:noFill/>
          <a:ln w="9525">
            <a:solidFill>
              <a:schemeClr val="accent1"/>
            </a:solidFill>
            <a:round/>
            <a:headEnd/>
            <a:tailEnd/>
          </a:ln>
          <a:effectLst/>
        </p:spPr>
        <p:txBody>
          <a:bodyPr/>
          <a:lstStyle/>
          <a:p>
            <a:endParaRPr lang="fr-FR"/>
          </a:p>
        </p:txBody>
      </p:sp>
      <p:sp>
        <p:nvSpPr>
          <p:cNvPr id="4101" name="Line 5"/>
          <p:cNvSpPr>
            <a:spLocks noChangeShapeType="1"/>
          </p:cNvSpPr>
          <p:nvPr/>
        </p:nvSpPr>
        <p:spPr bwMode="auto">
          <a:xfrm>
            <a:off x="179388" y="3644900"/>
            <a:ext cx="8064500" cy="0"/>
          </a:xfrm>
          <a:prstGeom prst="line">
            <a:avLst/>
          </a:prstGeom>
          <a:noFill/>
          <a:ln w="9525">
            <a:solidFill>
              <a:schemeClr val="accent1"/>
            </a:solidFill>
            <a:round/>
            <a:headEnd/>
            <a:tailEnd/>
          </a:ln>
          <a:effectLst/>
        </p:spPr>
        <p:txBody>
          <a:bodyPr/>
          <a:lstStyle/>
          <a:p>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xfrm>
            <a:off x="0" y="0"/>
            <a:ext cx="9144000" cy="6858000"/>
          </a:xfrm>
          <a:ln>
            <a:solidFill>
              <a:srgbClr val="FFFF00"/>
            </a:solidFill>
          </a:ln>
        </p:spPr>
        <p:txBody>
          <a:bodyPr/>
          <a:lstStyle/>
          <a:p>
            <a:pPr algn="ctr">
              <a:lnSpc>
                <a:spcPct val="80000"/>
              </a:lnSpc>
              <a:buFontTx/>
              <a:buNone/>
            </a:pPr>
            <a:r>
              <a:rPr lang="fr-FR" sz="2400" b="1">
                <a:solidFill>
                  <a:srgbClr val="FFFF00"/>
                </a:solidFill>
              </a:rPr>
              <a:t>DEROULEMENT DU BILAN (suite)</a:t>
            </a:r>
          </a:p>
          <a:p>
            <a:pPr algn="ctr">
              <a:lnSpc>
                <a:spcPct val="80000"/>
              </a:lnSpc>
              <a:buFontTx/>
              <a:buNone/>
            </a:pPr>
            <a:endParaRPr lang="fr-FR" sz="2400" b="1">
              <a:solidFill>
                <a:srgbClr val="FFFF00"/>
              </a:solidFill>
            </a:endParaRPr>
          </a:p>
          <a:p>
            <a:pPr>
              <a:lnSpc>
                <a:spcPct val="80000"/>
              </a:lnSpc>
              <a:buFontTx/>
              <a:buNone/>
            </a:pPr>
            <a:r>
              <a:rPr lang="fr-FR" sz="2400" b="1">
                <a:solidFill>
                  <a:srgbClr val="FFFF00"/>
                </a:solidFill>
              </a:rPr>
              <a:t>II – Une évaluation avec des outils spécifiques</a:t>
            </a:r>
            <a:r>
              <a:rPr lang="fr-FR" sz="1600" b="1">
                <a:solidFill>
                  <a:srgbClr val="FFFF00"/>
                </a:solidFill>
              </a:rPr>
              <a:t> </a:t>
            </a:r>
          </a:p>
          <a:p>
            <a:pPr>
              <a:lnSpc>
                <a:spcPct val="80000"/>
              </a:lnSpc>
              <a:buFontTx/>
              <a:buNone/>
            </a:pPr>
            <a:endParaRPr lang="fr-FR" sz="1600">
              <a:solidFill>
                <a:srgbClr val="FFFF00"/>
              </a:solidFill>
            </a:endParaRPr>
          </a:p>
          <a:p>
            <a:pPr>
              <a:lnSpc>
                <a:spcPct val="80000"/>
              </a:lnSpc>
              <a:buFontTx/>
              <a:buNone/>
            </a:pPr>
            <a:r>
              <a:rPr lang="fr-FR" sz="1600">
                <a:solidFill>
                  <a:srgbClr val="FFFF00"/>
                </a:solidFill>
              </a:rPr>
              <a:t>		  </a:t>
            </a:r>
            <a:r>
              <a:rPr lang="fr-FR" sz="2400" b="1">
                <a:solidFill>
                  <a:srgbClr val="FFFF00"/>
                </a:solidFill>
              </a:rPr>
              <a:t>D) Evaluation émotionnelle et psychoaffective</a:t>
            </a:r>
          </a:p>
          <a:p>
            <a:pPr>
              <a:lnSpc>
                <a:spcPct val="80000"/>
              </a:lnSpc>
              <a:buFontTx/>
              <a:buNone/>
            </a:pPr>
            <a:endParaRPr lang="fr-FR" sz="1400" b="1">
              <a:solidFill>
                <a:srgbClr val="FFFF00"/>
              </a:solidFill>
            </a:endParaRPr>
          </a:p>
          <a:p>
            <a:pPr>
              <a:lnSpc>
                <a:spcPct val="80000"/>
              </a:lnSpc>
              <a:buFontTx/>
              <a:buNone/>
            </a:pPr>
            <a:endParaRPr lang="fr-FR" sz="1400" b="1">
              <a:solidFill>
                <a:srgbClr val="FFFF00"/>
              </a:solidFill>
            </a:endParaRPr>
          </a:p>
          <a:p>
            <a:pPr>
              <a:lnSpc>
                <a:spcPct val="80000"/>
              </a:lnSpc>
              <a:buFontTx/>
              <a:buNone/>
            </a:pPr>
            <a:endParaRPr lang="fr-FR" sz="1400" b="1">
              <a:solidFill>
                <a:srgbClr val="FFFF00"/>
              </a:solidFill>
            </a:endParaRPr>
          </a:p>
          <a:p>
            <a:pPr>
              <a:lnSpc>
                <a:spcPct val="80000"/>
              </a:lnSpc>
              <a:buFontTx/>
              <a:buNone/>
            </a:pPr>
            <a:r>
              <a:rPr lang="fr-FR" sz="2000" b="1">
                <a:solidFill>
                  <a:srgbClr val="FFFF00"/>
                </a:solidFill>
              </a:rPr>
              <a:t>Les échelles d’anxiété</a:t>
            </a:r>
          </a:p>
          <a:p>
            <a:pPr>
              <a:lnSpc>
                <a:spcPct val="80000"/>
              </a:lnSpc>
              <a:buFontTx/>
              <a:buNone/>
            </a:pPr>
            <a:r>
              <a:rPr lang="fr-FR" sz="2000">
                <a:solidFill>
                  <a:srgbClr val="FFFF00"/>
                </a:solidFill>
              </a:rPr>
              <a:t>			HAD</a:t>
            </a:r>
          </a:p>
          <a:p>
            <a:pPr>
              <a:lnSpc>
                <a:spcPct val="80000"/>
              </a:lnSpc>
              <a:buFontTx/>
              <a:buNone/>
            </a:pPr>
            <a:r>
              <a:rPr lang="fr-FR" sz="2000">
                <a:solidFill>
                  <a:srgbClr val="FFFF00"/>
                </a:solidFill>
              </a:rPr>
              <a:t>			HAMILTON</a:t>
            </a:r>
          </a:p>
          <a:p>
            <a:pPr>
              <a:lnSpc>
                <a:spcPct val="80000"/>
              </a:lnSpc>
              <a:buFontTx/>
              <a:buNone/>
            </a:pPr>
            <a:r>
              <a:rPr lang="fr-FR" sz="2000">
                <a:solidFill>
                  <a:srgbClr val="FFFF00"/>
                </a:solidFill>
              </a:rPr>
              <a:t>			BECK</a:t>
            </a:r>
          </a:p>
          <a:p>
            <a:pPr>
              <a:lnSpc>
                <a:spcPct val="80000"/>
              </a:lnSpc>
              <a:buFontTx/>
              <a:buNone/>
            </a:pPr>
            <a:endParaRPr lang="fr-FR" sz="2000">
              <a:solidFill>
                <a:srgbClr val="FFFF00"/>
              </a:solidFill>
            </a:endParaRPr>
          </a:p>
          <a:p>
            <a:pPr>
              <a:lnSpc>
                <a:spcPct val="80000"/>
              </a:lnSpc>
              <a:buFontTx/>
              <a:buNone/>
            </a:pPr>
            <a:r>
              <a:rPr lang="fr-FR" sz="2000" b="1">
                <a:solidFill>
                  <a:srgbClr val="FFFF00"/>
                </a:solidFill>
              </a:rPr>
              <a:t>Les échelles de dépression</a:t>
            </a:r>
          </a:p>
          <a:p>
            <a:pPr>
              <a:lnSpc>
                <a:spcPct val="80000"/>
              </a:lnSpc>
              <a:buFontTx/>
              <a:buNone/>
            </a:pPr>
            <a:r>
              <a:rPr lang="fr-FR" sz="2000" b="1">
                <a:solidFill>
                  <a:srgbClr val="FFFF00"/>
                </a:solidFill>
              </a:rPr>
              <a:t>			</a:t>
            </a:r>
            <a:r>
              <a:rPr lang="fr-FR" sz="2000">
                <a:solidFill>
                  <a:srgbClr val="FFFF00"/>
                </a:solidFill>
              </a:rPr>
              <a:t>HAMILTON</a:t>
            </a:r>
          </a:p>
          <a:p>
            <a:pPr>
              <a:lnSpc>
                <a:spcPct val="80000"/>
              </a:lnSpc>
              <a:buFontTx/>
              <a:buNone/>
            </a:pPr>
            <a:r>
              <a:rPr lang="fr-FR" sz="2000">
                <a:solidFill>
                  <a:srgbClr val="FFFF00"/>
                </a:solidFill>
              </a:rPr>
              <a:t>			BECK</a:t>
            </a:r>
          </a:p>
          <a:p>
            <a:pPr>
              <a:lnSpc>
                <a:spcPct val="80000"/>
              </a:lnSpc>
              <a:buFontTx/>
              <a:buNone/>
            </a:pPr>
            <a:endParaRPr lang="fr-FR" sz="2000">
              <a:solidFill>
                <a:srgbClr val="FFFF00"/>
              </a:solidFill>
            </a:endParaRPr>
          </a:p>
          <a:p>
            <a:pPr>
              <a:lnSpc>
                <a:spcPct val="80000"/>
              </a:lnSpc>
              <a:buFontTx/>
              <a:buNone/>
            </a:pPr>
            <a:r>
              <a:rPr lang="fr-FR" sz="2000" b="1">
                <a:solidFill>
                  <a:srgbClr val="FFFF00"/>
                </a:solidFill>
              </a:rPr>
              <a:t>Les échelles de stress et de coping</a:t>
            </a:r>
          </a:p>
          <a:p>
            <a:pPr>
              <a:lnSpc>
                <a:spcPct val="80000"/>
              </a:lnSpc>
              <a:buFontTx/>
              <a:buNone/>
            </a:pPr>
            <a:endParaRPr lang="fr-FR" sz="2000">
              <a:solidFill>
                <a:srgbClr val="FFFF00"/>
              </a:solidFill>
            </a:endParaRPr>
          </a:p>
          <a:p>
            <a:pPr>
              <a:lnSpc>
                <a:spcPct val="80000"/>
              </a:lnSpc>
              <a:buFontTx/>
              <a:buNone/>
            </a:pPr>
            <a:r>
              <a:rPr lang="fr-FR" sz="2000" b="1">
                <a:solidFill>
                  <a:srgbClr val="FFFF00"/>
                </a:solidFill>
              </a:rPr>
              <a:t>Les tests projectifs</a:t>
            </a:r>
            <a:r>
              <a:rPr lang="fr-FR" sz="2000">
                <a:solidFill>
                  <a:srgbClr val="FFFF00"/>
                </a:solidFill>
              </a:rPr>
              <a:t> </a:t>
            </a:r>
          </a:p>
          <a:p>
            <a:pPr>
              <a:lnSpc>
                <a:spcPct val="80000"/>
              </a:lnSpc>
              <a:buFontTx/>
              <a:buNone/>
            </a:pPr>
            <a:r>
              <a:rPr lang="fr-FR" sz="2000">
                <a:solidFill>
                  <a:srgbClr val="FFFF00"/>
                </a:solidFill>
              </a:rPr>
              <a:t>			RORSCHACH</a:t>
            </a:r>
          </a:p>
          <a:p>
            <a:pPr>
              <a:lnSpc>
                <a:spcPct val="80000"/>
              </a:lnSpc>
              <a:buFontTx/>
              <a:buNone/>
            </a:pPr>
            <a:r>
              <a:rPr lang="fr-FR" sz="2000"/>
              <a:t>			</a:t>
            </a:r>
            <a:r>
              <a:rPr lang="fr-FR" sz="2000">
                <a:solidFill>
                  <a:srgbClr val="FFFF00"/>
                </a:solidFill>
              </a:rPr>
              <a:t>TAT</a:t>
            </a:r>
          </a:p>
          <a:p>
            <a:pPr>
              <a:lnSpc>
                <a:spcPct val="80000"/>
              </a:lnSpc>
              <a:buFontTx/>
              <a:buNone/>
            </a:pPr>
            <a:r>
              <a:rPr lang="fr-FR" sz="2000"/>
              <a:t>			</a:t>
            </a:r>
          </a:p>
          <a:p>
            <a:pPr>
              <a:lnSpc>
                <a:spcPct val="140000"/>
              </a:lnSpc>
              <a:buFontTx/>
              <a:buNone/>
            </a:pPr>
            <a:endParaRPr lang="fr-FR" sz="2000"/>
          </a:p>
          <a:p>
            <a:pPr>
              <a:lnSpc>
                <a:spcPct val="140000"/>
              </a:lnSpc>
              <a:buFontTx/>
              <a:buNone/>
            </a:pPr>
            <a:r>
              <a:rPr lang="fr-FR" sz="1200"/>
              <a:t>				</a:t>
            </a:r>
            <a:endParaRPr lang="fr-FR" sz="1200" b="1"/>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xfrm>
            <a:off x="0" y="0"/>
            <a:ext cx="9144000" cy="6858000"/>
          </a:xfrm>
        </p:spPr>
        <p:txBody>
          <a:bodyPr/>
          <a:lstStyle/>
          <a:p>
            <a:pPr>
              <a:lnSpc>
                <a:spcPct val="90000"/>
              </a:lnSpc>
              <a:buFontTx/>
              <a:buNone/>
            </a:pPr>
            <a:endParaRPr lang="fr-FR" sz="2400">
              <a:solidFill>
                <a:srgbClr val="FFFF00"/>
              </a:solidFill>
            </a:endParaRPr>
          </a:p>
          <a:p>
            <a:pPr>
              <a:lnSpc>
                <a:spcPct val="90000"/>
              </a:lnSpc>
              <a:buFontTx/>
              <a:buNone/>
            </a:pPr>
            <a:r>
              <a:rPr lang="fr-FR" sz="2400">
                <a:solidFill>
                  <a:srgbClr val="FFFF00"/>
                </a:solidFill>
              </a:rPr>
              <a:t>Les résultats du bilan neuropsychologique seront confrontés à :</a:t>
            </a:r>
          </a:p>
          <a:p>
            <a:pPr>
              <a:lnSpc>
                <a:spcPct val="200000"/>
              </a:lnSpc>
              <a:buFontTx/>
              <a:buNone/>
            </a:pPr>
            <a:r>
              <a:rPr lang="fr-FR" sz="2400" b="1">
                <a:solidFill>
                  <a:srgbClr val="FF3300"/>
                </a:solidFill>
              </a:rPr>
              <a:t>		* l’état antérieur</a:t>
            </a:r>
            <a:r>
              <a:rPr lang="fr-FR" sz="2400" b="1">
                <a:solidFill>
                  <a:srgbClr val="FFFF00"/>
                </a:solidFill>
              </a:rPr>
              <a:t>,</a:t>
            </a:r>
          </a:p>
          <a:p>
            <a:pPr>
              <a:lnSpc>
                <a:spcPct val="200000"/>
              </a:lnSpc>
              <a:buFontTx/>
              <a:buNone/>
            </a:pPr>
            <a:r>
              <a:rPr lang="fr-FR" sz="2400" b="1"/>
              <a:t>		</a:t>
            </a:r>
            <a:r>
              <a:rPr lang="fr-FR" sz="2400" b="1">
                <a:solidFill>
                  <a:srgbClr val="FFFF00"/>
                </a:solidFill>
              </a:rPr>
              <a:t>*</a:t>
            </a:r>
            <a:r>
              <a:rPr lang="fr-FR" sz="2400" b="1"/>
              <a:t> </a:t>
            </a:r>
            <a:r>
              <a:rPr lang="fr-FR" sz="2400">
                <a:solidFill>
                  <a:srgbClr val="FFFF00"/>
                </a:solidFill>
              </a:rPr>
              <a:t>aux</a:t>
            </a:r>
            <a:r>
              <a:rPr lang="fr-FR" sz="2400"/>
              <a:t> </a:t>
            </a:r>
            <a:r>
              <a:rPr lang="fr-FR" sz="2400" b="1">
                <a:solidFill>
                  <a:srgbClr val="FF3300"/>
                </a:solidFill>
              </a:rPr>
              <a:t>lésions</a:t>
            </a:r>
            <a:r>
              <a:rPr lang="fr-FR" sz="2400">
                <a:solidFill>
                  <a:srgbClr val="FFFF00"/>
                </a:solidFill>
              </a:rPr>
              <a:t>,</a:t>
            </a:r>
            <a:r>
              <a:rPr lang="fr-FR" sz="2400"/>
              <a:t> </a:t>
            </a:r>
          </a:p>
          <a:p>
            <a:pPr>
              <a:lnSpc>
                <a:spcPct val="200000"/>
              </a:lnSpc>
              <a:buFontTx/>
              <a:buNone/>
            </a:pPr>
            <a:r>
              <a:rPr lang="fr-FR" sz="2400"/>
              <a:t>		</a:t>
            </a:r>
            <a:r>
              <a:rPr lang="fr-FR" sz="2400">
                <a:solidFill>
                  <a:srgbClr val="FFFF00"/>
                </a:solidFill>
              </a:rPr>
              <a:t>* aux</a:t>
            </a:r>
            <a:r>
              <a:rPr lang="fr-FR" sz="2400"/>
              <a:t> </a:t>
            </a:r>
            <a:r>
              <a:rPr lang="fr-FR" sz="2400" b="1">
                <a:solidFill>
                  <a:srgbClr val="FF3300"/>
                </a:solidFill>
              </a:rPr>
              <a:t>activités</a:t>
            </a:r>
            <a:r>
              <a:rPr lang="fr-FR" sz="2400">
                <a:solidFill>
                  <a:srgbClr val="FF3300"/>
                </a:solidFill>
              </a:rPr>
              <a:t> </a:t>
            </a:r>
            <a:r>
              <a:rPr lang="fr-FR" sz="2400" b="1">
                <a:solidFill>
                  <a:srgbClr val="FF3300"/>
                </a:solidFill>
              </a:rPr>
              <a:t>actuelles</a:t>
            </a:r>
            <a:r>
              <a:rPr lang="fr-FR" sz="2400">
                <a:solidFill>
                  <a:srgbClr val="FFFF00"/>
                </a:solidFill>
              </a:rPr>
              <a:t>,</a:t>
            </a:r>
            <a:r>
              <a:rPr lang="fr-FR" sz="2400"/>
              <a:t> </a:t>
            </a:r>
          </a:p>
          <a:p>
            <a:pPr>
              <a:lnSpc>
                <a:spcPct val="200000"/>
              </a:lnSpc>
              <a:buFontTx/>
              <a:buNone/>
            </a:pPr>
            <a:r>
              <a:rPr lang="fr-FR" sz="2400"/>
              <a:t>		</a:t>
            </a:r>
            <a:r>
              <a:rPr lang="fr-FR" sz="2400">
                <a:solidFill>
                  <a:srgbClr val="FFFF00"/>
                </a:solidFill>
              </a:rPr>
              <a:t>* à la</a:t>
            </a:r>
            <a:r>
              <a:rPr lang="fr-FR" sz="2400"/>
              <a:t> </a:t>
            </a:r>
            <a:r>
              <a:rPr lang="fr-FR" sz="2400" b="1">
                <a:solidFill>
                  <a:srgbClr val="FF3300"/>
                </a:solidFill>
              </a:rPr>
              <a:t>participation</a:t>
            </a:r>
            <a:r>
              <a:rPr lang="fr-FR" sz="2400"/>
              <a:t> </a:t>
            </a:r>
            <a:r>
              <a:rPr lang="fr-FR" sz="2400">
                <a:solidFill>
                  <a:srgbClr val="FFFF00"/>
                </a:solidFill>
              </a:rPr>
              <a:t>du sujet</a:t>
            </a:r>
            <a:r>
              <a:rPr lang="fr-FR" sz="2400"/>
              <a:t> </a:t>
            </a:r>
          </a:p>
          <a:p>
            <a:pPr>
              <a:lnSpc>
                <a:spcPct val="200000"/>
              </a:lnSpc>
              <a:buFontTx/>
              <a:buNone/>
            </a:pPr>
            <a:r>
              <a:rPr lang="fr-FR" sz="2400"/>
              <a:t>		</a:t>
            </a:r>
            <a:r>
              <a:rPr lang="fr-FR" sz="2400">
                <a:solidFill>
                  <a:srgbClr val="FFFF00"/>
                </a:solidFill>
              </a:rPr>
              <a:t>*</a:t>
            </a:r>
            <a:r>
              <a:rPr lang="fr-FR" sz="2400"/>
              <a:t> </a:t>
            </a:r>
            <a:r>
              <a:rPr lang="fr-FR" sz="2400">
                <a:solidFill>
                  <a:srgbClr val="FFFF00"/>
                </a:solidFill>
              </a:rPr>
              <a:t>à son</a:t>
            </a:r>
            <a:r>
              <a:rPr lang="fr-FR" sz="2400"/>
              <a:t> </a:t>
            </a:r>
            <a:r>
              <a:rPr lang="fr-FR" sz="2400" b="1">
                <a:solidFill>
                  <a:srgbClr val="FF3300"/>
                </a:solidFill>
              </a:rPr>
              <a:t>environnement</a:t>
            </a:r>
            <a:r>
              <a:rPr lang="fr-FR" sz="2400"/>
              <a:t> </a:t>
            </a:r>
            <a:r>
              <a:rPr lang="fr-FR" sz="2400">
                <a:solidFill>
                  <a:srgbClr val="FFFF00"/>
                </a:solidFill>
              </a:rPr>
              <a:t>en tenant compte des</a:t>
            </a:r>
            <a:r>
              <a:rPr lang="fr-FR" sz="2400"/>
              <a:t> </a:t>
            </a:r>
            <a:r>
              <a:rPr lang="fr-FR" sz="2400" b="1">
                <a:solidFill>
                  <a:srgbClr val="FF3300"/>
                </a:solidFill>
              </a:rPr>
              <a:t>variables 		* personnelles et situationnelles</a:t>
            </a:r>
          </a:p>
          <a:p>
            <a:pPr>
              <a:lnSpc>
                <a:spcPct val="200000"/>
              </a:lnSpc>
              <a:buFontTx/>
              <a:buNone/>
            </a:pPr>
            <a:r>
              <a:rPr lang="fr-FR" sz="2400" b="1">
                <a:solidFill>
                  <a:srgbClr val="FF3300"/>
                </a:solidFill>
              </a:rPr>
              <a:t>Le bilan neuropsychologique n ’est qu ’un maillon de l ’expertise</a:t>
            </a:r>
          </a:p>
          <a:p>
            <a:pPr>
              <a:lnSpc>
                <a:spcPct val="90000"/>
              </a:lnSpc>
              <a:buFontTx/>
              <a:buNone/>
            </a:pPr>
            <a:endParaRPr lang="fr-FR" sz="2400">
              <a:solidFill>
                <a:srgbClr val="FFFF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0" y="0"/>
            <a:ext cx="9144000" cy="6858000"/>
          </a:xfrm>
        </p:spPr>
        <p:txBody>
          <a:bodyPr/>
          <a:lstStyle/>
          <a:p>
            <a:pPr marL="609600" indent="-609600" algn="ctr">
              <a:lnSpc>
                <a:spcPct val="90000"/>
              </a:lnSpc>
              <a:buFont typeface="Wingdings" pitchFamily="2" charset="2"/>
              <a:buNone/>
            </a:pPr>
            <a:endParaRPr lang="fr-FR" b="1" dirty="0">
              <a:solidFill>
                <a:srgbClr val="FFFF00"/>
              </a:solidFill>
            </a:endParaRPr>
          </a:p>
          <a:p>
            <a:pPr marL="609600" indent="-609600" algn="ctr">
              <a:lnSpc>
                <a:spcPct val="90000"/>
              </a:lnSpc>
              <a:buFont typeface="Wingdings" pitchFamily="2" charset="2"/>
              <a:buNone/>
            </a:pPr>
            <a:r>
              <a:rPr lang="fr-FR" b="1" dirty="0">
                <a:solidFill>
                  <a:srgbClr val="FFFF00"/>
                </a:solidFill>
              </a:rPr>
              <a:t>LES DIFFERENTS MOMENTS </a:t>
            </a:r>
          </a:p>
          <a:p>
            <a:pPr marL="609600" indent="-609600" algn="ctr">
              <a:lnSpc>
                <a:spcPct val="90000"/>
              </a:lnSpc>
              <a:buFont typeface="Wingdings" pitchFamily="2" charset="2"/>
              <a:buNone/>
            </a:pPr>
            <a:r>
              <a:rPr lang="fr-FR" b="1" dirty="0">
                <a:solidFill>
                  <a:srgbClr val="FFFF00"/>
                </a:solidFill>
              </a:rPr>
              <a:t>DE </a:t>
            </a:r>
            <a:r>
              <a:rPr lang="fr-FR" b="1" dirty="0" smtClean="0">
                <a:solidFill>
                  <a:srgbClr val="FFFF00"/>
                </a:solidFill>
              </a:rPr>
              <a:t>L’EXPERTISE</a:t>
            </a:r>
          </a:p>
          <a:p>
            <a:pPr marL="609600" indent="-609600" algn="ctr">
              <a:lnSpc>
                <a:spcPct val="90000"/>
              </a:lnSpc>
              <a:buFont typeface="Wingdings" pitchFamily="2" charset="2"/>
              <a:buNone/>
            </a:pPr>
            <a:endParaRPr lang="fr-FR" sz="2600" b="1" dirty="0">
              <a:solidFill>
                <a:srgbClr val="FFFF00"/>
              </a:solidFill>
            </a:endParaRPr>
          </a:p>
          <a:p>
            <a:pPr marL="609600" indent="-609600" algn="ctr">
              <a:lnSpc>
                <a:spcPct val="90000"/>
              </a:lnSpc>
              <a:buFont typeface="Wingdings" pitchFamily="2" charset="2"/>
              <a:buNone/>
            </a:pPr>
            <a:r>
              <a:rPr lang="fr-FR" sz="2600" dirty="0" smtClean="0">
                <a:solidFill>
                  <a:srgbClr val="00FF00"/>
                </a:solidFill>
              </a:rPr>
              <a:t>a</a:t>
            </a:r>
            <a:r>
              <a:rPr lang="fr-FR" sz="2600" dirty="0">
                <a:solidFill>
                  <a:srgbClr val="00FF00"/>
                </a:solidFill>
              </a:rPr>
              <a:t>)  Précoce au Service Hospitalier (équipe soignante MPR)</a:t>
            </a:r>
          </a:p>
          <a:p>
            <a:pPr marL="609600" indent="-609600" algn="just">
              <a:lnSpc>
                <a:spcPct val="90000"/>
              </a:lnSpc>
              <a:buFontTx/>
              <a:buNone/>
            </a:pPr>
            <a:endParaRPr lang="fr-FR" sz="2600" dirty="0">
              <a:solidFill>
                <a:srgbClr val="00FF00"/>
              </a:solidFill>
            </a:endParaRPr>
          </a:p>
          <a:p>
            <a:pPr marL="609600" indent="-609600">
              <a:lnSpc>
                <a:spcPct val="90000"/>
              </a:lnSpc>
              <a:buFontTx/>
              <a:buNone/>
            </a:pPr>
            <a:r>
              <a:rPr lang="fr-FR" sz="2600" dirty="0">
                <a:solidFill>
                  <a:srgbClr val="00FF00"/>
                </a:solidFill>
              </a:rPr>
              <a:t>  </a:t>
            </a:r>
            <a:r>
              <a:rPr lang="fr-FR" sz="2600" dirty="0" smtClean="0">
                <a:solidFill>
                  <a:srgbClr val="00FF00"/>
                </a:solidFill>
              </a:rPr>
              <a:t>	b</a:t>
            </a:r>
            <a:r>
              <a:rPr lang="fr-FR" sz="2600" dirty="0">
                <a:solidFill>
                  <a:srgbClr val="00FF00"/>
                </a:solidFill>
              </a:rPr>
              <a:t>)  Intermédiaire (au domicile du TC, étude de   </a:t>
            </a:r>
          </a:p>
          <a:p>
            <a:pPr marL="609600" indent="-609600">
              <a:lnSpc>
                <a:spcPct val="90000"/>
              </a:lnSpc>
              <a:buFontTx/>
              <a:buNone/>
            </a:pPr>
            <a:r>
              <a:rPr lang="fr-FR" sz="2600" dirty="0">
                <a:solidFill>
                  <a:srgbClr val="00FF00"/>
                </a:solidFill>
              </a:rPr>
              <a:t>	 l’environnement, ergothérapeute)</a:t>
            </a:r>
          </a:p>
          <a:p>
            <a:pPr marL="609600" indent="-609600">
              <a:lnSpc>
                <a:spcPct val="90000"/>
              </a:lnSpc>
              <a:buFontTx/>
              <a:buNone/>
            </a:pPr>
            <a:endParaRPr lang="fr-FR" sz="2600" dirty="0">
              <a:solidFill>
                <a:srgbClr val="00FF00"/>
              </a:solidFill>
            </a:endParaRPr>
          </a:p>
          <a:p>
            <a:pPr marL="609600" indent="-609600">
              <a:lnSpc>
                <a:spcPct val="90000"/>
              </a:lnSpc>
              <a:buFontTx/>
              <a:buNone/>
            </a:pPr>
            <a:r>
              <a:rPr lang="fr-FR" sz="2600" dirty="0">
                <a:solidFill>
                  <a:srgbClr val="00FF00"/>
                </a:solidFill>
              </a:rPr>
              <a:t> </a:t>
            </a:r>
            <a:r>
              <a:rPr lang="fr-FR" sz="2600" dirty="0" smtClean="0">
                <a:solidFill>
                  <a:srgbClr val="00FF00"/>
                </a:solidFill>
              </a:rPr>
              <a:t>	 c)Expertise </a:t>
            </a:r>
            <a:r>
              <a:rPr lang="fr-FR" sz="2600" dirty="0">
                <a:solidFill>
                  <a:srgbClr val="00FF00"/>
                </a:solidFill>
              </a:rPr>
              <a:t>finale chez l’Expert avec les autres intervenants dans le respect des règles du contradictoire </a:t>
            </a:r>
          </a:p>
          <a:p>
            <a:pPr marL="609600" indent="-609600" algn="just">
              <a:lnSpc>
                <a:spcPct val="90000"/>
              </a:lnSpc>
              <a:buFont typeface="Wingdings" pitchFamily="2" charset="2"/>
              <a:buNone/>
            </a:pPr>
            <a:r>
              <a:rPr lang="fr-FR" sz="2600" dirty="0">
                <a:solidFill>
                  <a:srgbClr val="00FF00"/>
                </a:solidFill>
              </a:rPr>
              <a:t>		</a:t>
            </a:r>
            <a:r>
              <a:rPr lang="fr-FR" sz="2600" dirty="0">
                <a:solidFill>
                  <a:srgbClr val="00FF00"/>
                </a:solidFill>
                <a:sym typeface="Wingdings" pitchFamily="2" charset="2"/>
              </a:rPr>
              <a:t> 	</a:t>
            </a:r>
            <a:r>
              <a:rPr lang="fr-FR" sz="2600" dirty="0">
                <a:solidFill>
                  <a:srgbClr val="00FF00"/>
                </a:solidFill>
              </a:rPr>
              <a:t>Bilan neuropsychologique, </a:t>
            </a:r>
          </a:p>
          <a:p>
            <a:pPr marL="609600" indent="-609600" algn="just">
              <a:lnSpc>
                <a:spcPct val="90000"/>
              </a:lnSpc>
              <a:buFontTx/>
              <a:buNone/>
            </a:pPr>
            <a:r>
              <a:rPr lang="fr-FR" sz="2600" dirty="0">
                <a:solidFill>
                  <a:srgbClr val="00FF00"/>
                </a:solidFill>
              </a:rPr>
              <a:t> 		</a:t>
            </a:r>
            <a:r>
              <a:rPr lang="fr-FR" sz="2600" dirty="0">
                <a:solidFill>
                  <a:srgbClr val="00FF00"/>
                </a:solidFill>
                <a:sym typeface="Wingdings" pitchFamily="2" charset="2"/>
              </a:rPr>
              <a:t></a:t>
            </a:r>
            <a:r>
              <a:rPr lang="fr-FR" sz="2600" dirty="0">
                <a:solidFill>
                  <a:srgbClr val="00FF00"/>
                </a:solidFill>
              </a:rPr>
              <a:t> 	Bilan des handicaps, de la dépendance, </a:t>
            </a:r>
          </a:p>
          <a:p>
            <a:pPr marL="609600" indent="-609600" algn="just">
              <a:lnSpc>
                <a:spcPct val="90000"/>
              </a:lnSpc>
              <a:buFontTx/>
              <a:buNone/>
            </a:pPr>
            <a:r>
              <a:rPr lang="fr-FR" sz="2600" dirty="0">
                <a:solidFill>
                  <a:srgbClr val="00FF00"/>
                </a:solidFill>
              </a:rPr>
              <a:t>		</a:t>
            </a:r>
            <a:r>
              <a:rPr lang="fr-FR" sz="2600" dirty="0">
                <a:solidFill>
                  <a:srgbClr val="00FF00"/>
                </a:solidFill>
                <a:sym typeface="Wingdings" pitchFamily="2" charset="2"/>
              </a:rPr>
              <a:t></a:t>
            </a:r>
            <a:r>
              <a:rPr lang="fr-FR" sz="2600" dirty="0">
                <a:solidFill>
                  <a:srgbClr val="00FF00"/>
                </a:solidFill>
              </a:rPr>
              <a:t> 	Synthèse, consolidation. </a:t>
            </a:r>
          </a:p>
          <a:p>
            <a:pPr marL="609600" indent="-609600">
              <a:lnSpc>
                <a:spcPct val="90000"/>
              </a:lnSpc>
              <a:buFontTx/>
              <a:buNone/>
            </a:pPr>
            <a:r>
              <a:rPr lang="fr-FR" sz="2600" dirty="0">
                <a:solidFill>
                  <a:srgbClr val="00FF00"/>
                </a:solidFill>
              </a:rPr>
              <a:t>	</a:t>
            </a:r>
            <a:r>
              <a:rPr lang="fr-FR" sz="2800" dirty="0">
                <a:solidFill>
                  <a:srgbClr val="00FF00"/>
                </a:solidFill>
              </a:rPr>
              <a:t>					</a:t>
            </a:r>
            <a:r>
              <a:rPr lang="fr-FR" sz="2800" dirty="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0" y="0"/>
            <a:ext cx="9144000" cy="6858000"/>
          </a:xfrm>
        </p:spPr>
        <p:txBody>
          <a:bodyPr/>
          <a:lstStyle/>
          <a:p>
            <a:pPr algn="ctr">
              <a:lnSpc>
                <a:spcPct val="80000"/>
              </a:lnSpc>
              <a:buFont typeface="Wingdings" pitchFamily="2" charset="2"/>
              <a:buNone/>
            </a:pPr>
            <a:endParaRPr lang="fr-FR" sz="1800" b="1">
              <a:solidFill>
                <a:srgbClr val="FFFF00"/>
              </a:solidFill>
            </a:endParaRPr>
          </a:p>
          <a:p>
            <a:pPr algn="ctr">
              <a:lnSpc>
                <a:spcPct val="80000"/>
              </a:lnSpc>
              <a:buFont typeface="Wingdings" pitchFamily="2" charset="2"/>
              <a:buNone/>
            </a:pPr>
            <a:endParaRPr lang="fr-FR" sz="2800" b="1">
              <a:solidFill>
                <a:srgbClr val="FFFF00"/>
              </a:solidFill>
            </a:endParaRPr>
          </a:p>
          <a:p>
            <a:pPr algn="ctr">
              <a:lnSpc>
                <a:spcPct val="80000"/>
              </a:lnSpc>
              <a:buFont typeface="Wingdings" pitchFamily="2" charset="2"/>
              <a:buNone/>
            </a:pPr>
            <a:r>
              <a:rPr lang="fr-FR" b="1">
                <a:solidFill>
                  <a:srgbClr val="FFFF00"/>
                </a:solidFill>
              </a:rPr>
              <a:t>LA CONSOLIDATION</a:t>
            </a:r>
          </a:p>
          <a:p>
            <a:pPr>
              <a:lnSpc>
                <a:spcPct val="80000"/>
              </a:lnSpc>
              <a:buFont typeface="Wingdings" pitchFamily="2" charset="2"/>
              <a:buNone/>
            </a:pPr>
            <a:endParaRPr lang="fr-FR" sz="1800" b="1">
              <a:solidFill>
                <a:srgbClr val="FFFF00"/>
              </a:solidFill>
            </a:endParaRPr>
          </a:p>
          <a:p>
            <a:pPr>
              <a:lnSpc>
                <a:spcPct val="80000"/>
              </a:lnSpc>
              <a:buFont typeface="Wingdings" pitchFamily="2" charset="2"/>
              <a:buNone/>
            </a:pPr>
            <a:endParaRPr lang="fr-FR" sz="1800" b="1">
              <a:solidFill>
                <a:srgbClr val="FFFF00"/>
              </a:solidFill>
            </a:endParaRPr>
          </a:p>
          <a:p>
            <a:pPr lvl="1" algn="just">
              <a:lnSpc>
                <a:spcPct val="140000"/>
              </a:lnSpc>
              <a:buFont typeface="Wingdings" pitchFamily="2" charset="2"/>
              <a:buNone/>
            </a:pPr>
            <a:r>
              <a:rPr lang="fr-FR" sz="2400">
                <a:solidFill>
                  <a:srgbClr val="00FF00"/>
                </a:solidFill>
              </a:rPr>
              <a:t>	Cette date est généralement définie comme « </a:t>
            </a:r>
            <a:r>
              <a:rPr lang="fr-FR" sz="2400" i="1">
                <a:solidFill>
                  <a:srgbClr val="00FF00"/>
                </a:solidFill>
              </a:rPr>
              <a:t>le moment où les lésions se fixent et prennent un caractère permanent tel qu'un traitement n'est plus nécessaire si ce n'est pour éviter une aggravation et qu'il est possible d'apprécier un certain degré d'incapacité permanente réalisant un préjudice définitif</a:t>
            </a:r>
            <a:r>
              <a:rPr lang="fr-FR" sz="2400">
                <a:solidFill>
                  <a:srgbClr val="00FF00"/>
                </a:solidFill>
              </a:rPr>
              <a:t> ». </a:t>
            </a:r>
          </a:p>
          <a:p>
            <a:pPr lvl="1" algn="just">
              <a:lnSpc>
                <a:spcPct val="140000"/>
              </a:lnSpc>
              <a:buFont typeface="Wingdings" pitchFamily="2" charset="2"/>
              <a:buNone/>
            </a:pPr>
            <a:r>
              <a:rPr lang="fr-FR" sz="2400">
                <a:solidFill>
                  <a:srgbClr val="00FF00"/>
                </a:solidFill>
              </a:rPr>
              <a:t>	Cette date correspond en général à la fin des soins, elle marque la frontière entre les préjudices à caractère temporaire et ceux à caractère définitif.</a:t>
            </a:r>
          </a:p>
          <a:p>
            <a:pPr algn="just">
              <a:lnSpc>
                <a:spcPct val="140000"/>
              </a:lnSpc>
              <a:buFont typeface="Wingdings" pitchFamily="2" charset="2"/>
              <a:buNone/>
            </a:pPr>
            <a:endParaRPr lang="fr-FR" sz="2400">
              <a:solidFill>
                <a:srgbClr val="00FF00"/>
              </a:solidFill>
            </a:endParaRPr>
          </a:p>
          <a:p>
            <a:pPr>
              <a:lnSpc>
                <a:spcPct val="80000"/>
              </a:lnSpc>
              <a:buFont typeface="Wingdings" pitchFamily="2" charset="2"/>
              <a:buNone/>
            </a:pPr>
            <a:endParaRPr lang="fr-FR" sz="1800">
              <a:solidFill>
                <a:srgbClr val="00FF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0" y="0"/>
            <a:ext cx="9144000" cy="6858000"/>
          </a:xfrm>
        </p:spPr>
        <p:txBody>
          <a:bodyPr/>
          <a:lstStyle/>
          <a:p>
            <a:pPr algn="ctr">
              <a:buFont typeface="Wingdings" pitchFamily="2" charset="2"/>
              <a:buNone/>
            </a:pPr>
            <a:r>
              <a:rPr lang="fr-FR" sz="2800" b="1">
                <a:solidFill>
                  <a:srgbClr val="FFFF00"/>
                </a:solidFill>
              </a:rPr>
              <a:t>LA DEMARCHE EXPERTALE</a:t>
            </a:r>
            <a:r>
              <a:rPr lang="fr-FR" sz="2800"/>
              <a:t> </a:t>
            </a:r>
            <a:r>
              <a:rPr lang="fr-FR" sz="2800">
                <a:solidFill>
                  <a:srgbClr val="FFFF00"/>
                </a:solidFill>
              </a:rPr>
              <a:t>(en 10 points)</a:t>
            </a:r>
          </a:p>
          <a:p>
            <a:pPr algn="ctr">
              <a:buFont typeface="Wingdings" pitchFamily="2" charset="2"/>
              <a:buNone/>
            </a:pPr>
            <a:endParaRPr lang="fr-FR" sz="2800">
              <a:solidFill>
                <a:srgbClr val="FFFF00"/>
              </a:solidFill>
            </a:endParaRPr>
          </a:p>
          <a:p>
            <a:pPr>
              <a:buFontTx/>
              <a:buChar char="-"/>
            </a:pPr>
            <a:r>
              <a:rPr lang="fr-FR" sz="2800">
                <a:solidFill>
                  <a:srgbClr val="00FF00"/>
                </a:solidFill>
              </a:rPr>
              <a:t>Convocation</a:t>
            </a:r>
          </a:p>
          <a:p>
            <a:pPr>
              <a:buFontTx/>
              <a:buChar char="-"/>
            </a:pPr>
            <a:r>
              <a:rPr lang="fr-FR" sz="2800">
                <a:solidFill>
                  <a:srgbClr val="00FF00"/>
                </a:solidFill>
              </a:rPr>
              <a:t>Lecture de la mission, identité du blessé, présence de la famille</a:t>
            </a:r>
          </a:p>
          <a:p>
            <a:pPr>
              <a:buFontTx/>
              <a:buChar char="-"/>
            </a:pPr>
            <a:r>
              <a:rPr lang="fr-FR" sz="2800">
                <a:solidFill>
                  <a:srgbClr val="00FF00"/>
                </a:solidFill>
              </a:rPr>
              <a:t>Echange de pièces</a:t>
            </a:r>
          </a:p>
          <a:p>
            <a:pPr>
              <a:buFontTx/>
              <a:buChar char="-"/>
            </a:pPr>
            <a:r>
              <a:rPr lang="fr-FR" sz="2800">
                <a:solidFill>
                  <a:srgbClr val="00FF00"/>
                </a:solidFill>
              </a:rPr>
              <a:t>Commémoratifs</a:t>
            </a:r>
          </a:p>
          <a:p>
            <a:pPr>
              <a:buFontTx/>
              <a:buChar char="-"/>
            </a:pPr>
            <a:r>
              <a:rPr lang="fr-FR" sz="2800">
                <a:solidFill>
                  <a:srgbClr val="00FF00"/>
                </a:solidFill>
              </a:rPr>
              <a:t>Biographie- antécédents</a:t>
            </a:r>
          </a:p>
          <a:p>
            <a:pPr>
              <a:buFontTx/>
              <a:buChar char="-"/>
            </a:pPr>
            <a:r>
              <a:rPr lang="fr-FR" sz="2800">
                <a:solidFill>
                  <a:srgbClr val="00FF00"/>
                </a:solidFill>
              </a:rPr>
              <a:t>Evolution des symptômes</a:t>
            </a:r>
          </a:p>
          <a:p>
            <a:pPr>
              <a:buFontTx/>
              <a:buChar char="-"/>
            </a:pPr>
            <a:r>
              <a:rPr lang="fr-FR" sz="2800">
                <a:solidFill>
                  <a:srgbClr val="00FF00"/>
                </a:solidFill>
              </a:rPr>
              <a:t>Hospitalisations successives, traitements</a:t>
            </a:r>
          </a:p>
          <a:p>
            <a:pPr>
              <a:buFontTx/>
              <a:buChar char="-"/>
            </a:pPr>
            <a:r>
              <a:rPr lang="fr-FR" sz="2800">
                <a:solidFill>
                  <a:srgbClr val="00FF00"/>
                </a:solidFill>
              </a:rPr>
              <a:t>Doléances </a:t>
            </a:r>
          </a:p>
          <a:p>
            <a:pPr>
              <a:buFontTx/>
              <a:buChar char="-"/>
            </a:pPr>
            <a:r>
              <a:rPr lang="fr-FR" sz="2800">
                <a:solidFill>
                  <a:srgbClr val="00FF00"/>
                </a:solidFill>
              </a:rPr>
              <a:t>Examen clinique</a:t>
            </a:r>
          </a:p>
          <a:p>
            <a:pPr>
              <a:buFontTx/>
              <a:buChar char="-"/>
            </a:pPr>
            <a:r>
              <a:rPr lang="fr-FR" sz="2800">
                <a:solidFill>
                  <a:srgbClr val="00FF00"/>
                </a:solidFill>
              </a:rPr>
              <a:t>Discussion</a:t>
            </a:r>
          </a:p>
          <a:p>
            <a:pPr>
              <a:buFontTx/>
              <a:buChar char="-"/>
            </a:pPr>
            <a:endParaRPr lang="fr-FR" sz="2800">
              <a:solidFill>
                <a:srgbClr val="00FF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0" y="0"/>
            <a:ext cx="9144000" cy="6858000"/>
          </a:xfrm>
        </p:spPr>
        <p:txBody>
          <a:bodyPr/>
          <a:lstStyle/>
          <a:p>
            <a:pPr algn="ctr">
              <a:lnSpc>
                <a:spcPct val="90000"/>
              </a:lnSpc>
              <a:buFont typeface="Wingdings" pitchFamily="2" charset="2"/>
              <a:buNone/>
            </a:pPr>
            <a:r>
              <a:rPr lang="fr-FR" b="1">
                <a:solidFill>
                  <a:srgbClr val="FFFF00"/>
                </a:solidFill>
              </a:rPr>
              <a:t>LES PREJUDICES</a:t>
            </a:r>
          </a:p>
          <a:p>
            <a:pPr algn="ctr">
              <a:lnSpc>
                <a:spcPct val="90000"/>
              </a:lnSpc>
              <a:buFont typeface="Wingdings" pitchFamily="2" charset="2"/>
              <a:buNone/>
            </a:pPr>
            <a:endParaRPr lang="fr-FR" sz="2800"/>
          </a:p>
          <a:p>
            <a:pPr>
              <a:lnSpc>
                <a:spcPct val="90000"/>
              </a:lnSpc>
              <a:buFont typeface="Wingdings" pitchFamily="2" charset="2"/>
              <a:buNone/>
            </a:pPr>
            <a:r>
              <a:rPr lang="fr-FR" sz="2800">
                <a:solidFill>
                  <a:srgbClr val="00FF00"/>
                </a:solidFill>
              </a:rPr>
              <a:t>Préjudices directs		 Préjudices indirects</a:t>
            </a:r>
          </a:p>
          <a:p>
            <a:pPr>
              <a:lnSpc>
                <a:spcPct val="90000"/>
              </a:lnSpc>
              <a:buFont typeface="Wingdings" pitchFamily="2" charset="2"/>
              <a:buNone/>
            </a:pPr>
            <a:r>
              <a:rPr lang="fr-FR" sz="2800">
                <a:solidFill>
                  <a:srgbClr val="00FF00"/>
                </a:solidFill>
              </a:rPr>
              <a:t>corporels de la victime 		 de la famille </a:t>
            </a:r>
          </a:p>
          <a:p>
            <a:pPr>
              <a:lnSpc>
                <a:spcPct val="90000"/>
              </a:lnSpc>
              <a:buFont typeface="Wingdings" pitchFamily="2" charset="2"/>
              <a:buNone/>
            </a:pPr>
            <a:r>
              <a:rPr lang="fr-FR" sz="2800">
                <a:solidFill>
                  <a:srgbClr val="00FF00"/>
                </a:solidFill>
              </a:rPr>
              <a:t>			 			 (par ricochet) 		</a:t>
            </a:r>
          </a:p>
          <a:p>
            <a:pPr>
              <a:lnSpc>
                <a:spcPct val="90000"/>
              </a:lnSpc>
              <a:buFont typeface="Wingdings" pitchFamily="2" charset="2"/>
              <a:buNone/>
            </a:pPr>
            <a:r>
              <a:rPr lang="fr-FR" sz="2800">
                <a:solidFill>
                  <a:srgbClr val="00FF00"/>
                </a:solidFill>
              </a:rPr>
              <a:t>							</a:t>
            </a:r>
          </a:p>
          <a:p>
            <a:pPr>
              <a:lnSpc>
                <a:spcPct val="90000"/>
              </a:lnSpc>
              <a:buFont typeface="Wingdings" pitchFamily="2" charset="2"/>
              <a:buNone/>
            </a:pPr>
            <a:endParaRPr lang="fr-FR" sz="2800">
              <a:solidFill>
                <a:srgbClr val="00FF00"/>
              </a:solidFill>
            </a:endParaRPr>
          </a:p>
          <a:p>
            <a:pPr>
              <a:lnSpc>
                <a:spcPct val="90000"/>
              </a:lnSpc>
              <a:buFont typeface="Wingdings" pitchFamily="2" charset="2"/>
              <a:buNone/>
            </a:pPr>
            <a:r>
              <a:rPr lang="fr-FR" sz="2400">
                <a:solidFill>
                  <a:srgbClr val="00FF00"/>
                </a:solidFill>
              </a:rPr>
              <a:t>				  Temporaires</a:t>
            </a:r>
          </a:p>
          <a:p>
            <a:pPr>
              <a:lnSpc>
                <a:spcPct val="90000"/>
              </a:lnSpc>
              <a:buFont typeface="Wingdings" pitchFamily="2" charset="2"/>
              <a:buNone/>
            </a:pPr>
            <a:endParaRPr lang="fr-FR" sz="2400">
              <a:solidFill>
                <a:srgbClr val="00FF00"/>
              </a:solidFill>
            </a:endParaRPr>
          </a:p>
          <a:p>
            <a:pPr>
              <a:lnSpc>
                <a:spcPct val="90000"/>
              </a:lnSpc>
              <a:buFont typeface="Wingdings" pitchFamily="2" charset="2"/>
              <a:buNone/>
            </a:pPr>
            <a:r>
              <a:rPr lang="fr-FR" sz="2400" i="1">
                <a:solidFill>
                  <a:srgbClr val="00FF00"/>
                </a:solidFill>
              </a:rPr>
              <a:t>				  </a:t>
            </a:r>
            <a:r>
              <a:rPr lang="fr-FR" sz="2800" b="1" i="1">
                <a:solidFill>
                  <a:srgbClr val="00FF00"/>
                </a:solidFill>
              </a:rPr>
              <a:t>Consolidation</a:t>
            </a:r>
          </a:p>
          <a:p>
            <a:pPr>
              <a:lnSpc>
                <a:spcPct val="90000"/>
              </a:lnSpc>
              <a:buFont typeface="Wingdings" pitchFamily="2" charset="2"/>
              <a:buNone/>
            </a:pPr>
            <a:endParaRPr lang="fr-FR" sz="2800" b="1" i="1">
              <a:solidFill>
                <a:srgbClr val="00FF00"/>
              </a:solidFill>
            </a:endParaRPr>
          </a:p>
          <a:p>
            <a:pPr>
              <a:lnSpc>
                <a:spcPct val="90000"/>
              </a:lnSpc>
              <a:buFont typeface="Wingdings" pitchFamily="2" charset="2"/>
              <a:buNone/>
            </a:pPr>
            <a:r>
              <a:rPr lang="fr-FR" sz="2400">
                <a:solidFill>
                  <a:srgbClr val="00FF00"/>
                </a:solidFill>
              </a:rPr>
              <a:t>				  Permanents </a:t>
            </a:r>
          </a:p>
          <a:p>
            <a:pPr>
              <a:lnSpc>
                <a:spcPct val="90000"/>
              </a:lnSpc>
              <a:buFont typeface="Wingdings" pitchFamily="2" charset="2"/>
              <a:buNone/>
            </a:pPr>
            <a:endParaRPr lang="fr-FR" sz="2400">
              <a:solidFill>
                <a:srgbClr val="00FF00"/>
              </a:solidFill>
            </a:endParaRPr>
          </a:p>
          <a:p>
            <a:pPr>
              <a:lnSpc>
                <a:spcPct val="90000"/>
              </a:lnSpc>
              <a:buFont typeface="Wingdings" pitchFamily="2" charset="2"/>
              <a:buNone/>
            </a:pPr>
            <a:endParaRPr lang="fr-FR" sz="2400">
              <a:solidFill>
                <a:srgbClr val="00FF00"/>
              </a:solidFill>
            </a:endParaRPr>
          </a:p>
          <a:p>
            <a:pPr>
              <a:lnSpc>
                <a:spcPct val="90000"/>
              </a:lnSpc>
              <a:buFont typeface="Wingdings" pitchFamily="2" charset="2"/>
              <a:buNone/>
            </a:pPr>
            <a:r>
              <a:rPr lang="fr-FR" sz="2400">
                <a:solidFill>
                  <a:srgbClr val="00FF00"/>
                </a:solidFill>
              </a:rPr>
              <a:t>Préjudices patrimoniaux		 Préjudices extrapatrimoniaux</a:t>
            </a:r>
          </a:p>
          <a:p>
            <a:pPr>
              <a:lnSpc>
                <a:spcPct val="90000"/>
              </a:lnSpc>
              <a:buFont typeface="Wingdings" pitchFamily="2" charset="2"/>
              <a:buNone/>
            </a:pPr>
            <a:endParaRPr lang="fr-FR" sz="2400">
              <a:solidFill>
                <a:srgbClr val="00FF00"/>
              </a:solidFill>
            </a:endParaRPr>
          </a:p>
        </p:txBody>
      </p:sp>
      <p:sp>
        <p:nvSpPr>
          <p:cNvPr id="11268" name="Line 4"/>
          <p:cNvSpPr>
            <a:spLocks noChangeShapeType="1"/>
          </p:cNvSpPr>
          <p:nvPr/>
        </p:nvSpPr>
        <p:spPr bwMode="auto">
          <a:xfrm rot="-2438958">
            <a:off x="3132138" y="2420938"/>
            <a:ext cx="0" cy="720725"/>
          </a:xfrm>
          <a:prstGeom prst="line">
            <a:avLst/>
          </a:prstGeom>
          <a:noFill/>
          <a:ln w="9525">
            <a:solidFill>
              <a:schemeClr val="accent1"/>
            </a:solidFill>
            <a:round/>
            <a:headEnd/>
            <a:tailEnd/>
          </a:ln>
          <a:effectLst/>
        </p:spPr>
        <p:txBody>
          <a:bodyPr/>
          <a:lstStyle/>
          <a:p>
            <a:endParaRPr lang="fr-FR"/>
          </a:p>
        </p:txBody>
      </p:sp>
      <p:sp>
        <p:nvSpPr>
          <p:cNvPr id="11269" name="Line 5"/>
          <p:cNvSpPr>
            <a:spLocks noChangeShapeType="1"/>
          </p:cNvSpPr>
          <p:nvPr/>
        </p:nvSpPr>
        <p:spPr bwMode="auto">
          <a:xfrm rot="2403478">
            <a:off x="4787900" y="2420938"/>
            <a:ext cx="0" cy="720725"/>
          </a:xfrm>
          <a:prstGeom prst="line">
            <a:avLst/>
          </a:prstGeom>
          <a:noFill/>
          <a:ln w="9525">
            <a:solidFill>
              <a:schemeClr val="accent1"/>
            </a:solidFill>
            <a:round/>
            <a:headEnd/>
            <a:tailEnd/>
          </a:ln>
          <a:effectLst/>
        </p:spPr>
        <p:txBody>
          <a:bodyPr/>
          <a:lstStyle/>
          <a:p>
            <a:endParaRPr lang="fr-FR"/>
          </a:p>
        </p:txBody>
      </p:sp>
      <p:sp>
        <p:nvSpPr>
          <p:cNvPr id="11272" name="Line 8"/>
          <p:cNvSpPr>
            <a:spLocks noChangeShapeType="1"/>
          </p:cNvSpPr>
          <p:nvPr/>
        </p:nvSpPr>
        <p:spPr bwMode="auto">
          <a:xfrm>
            <a:off x="3851275" y="3716338"/>
            <a:ext cx="0" cy="431800"/>
          </a:xfrm>
          <a:prstGeom prst="line">
            <a:avLst/>
          </a:prstGeom>
          <a:noFill/>
          <a:ln w="9525">
            <a:solidFill>
              <a:schemeClr val="accent1"/>
            </a:solidFill>
            <a:round/>
            <a:headEnd/>
            <a:tailEnd/>
          </a:ln>
          <a:effectLst/>
        </p:spPr>
        <p:txBody>
          <a:bodyPr/>
          <a:lstStyle/>
          <a:p>
            <a:endParaRPr lang="fr-FR"/>
          </a:p>
        </p:txBody>
      </p:sp>
      <p:sp>
        <p:nvSpPr>
          <p:cNvPr id="11273" name="Line 9"/>
          <p:cNvSpPr>
            <a:spLocks noChangeShapeType="1"/>
          </p:cNvSpPr>
          <p:nvPr/>
        </p:nvSpPr>
        <p:spPr bwMode="auto">
          <a:xfrm>
            <a:off x="3851275" y="4581525"/>
            <a:ext cx="0" cy="431800"/>
          </a:xfrm>
          <a:prstGeom prst="line">
            <a:avLst/>
          </a:prstGeom>
          <a:noFill/>
          <a:ln w="9525">
            <a:solidFill>
              <a:schemeClr val="accent1"/>
            </a:solidFill>
            <a:round/>
            <a:headEnd/>
            <a:tailEnd/>
          </a:ln>
          <a:effectLst/>
        </p:spPr>
        <p:txBody>
          <a:bodyPr/>
          <a:lstStyle/>
          <a:p>
            <a:endParaRPr lang="fr-FR"/>
          </a:p>
        </p:txBody>
      </p:sp>
      <p:sp>
        <p:nvSpPr>
          <p:cNvPr id="11274" name="Line 10"/>
          <p:cNvSpPr>
            <a:spLocks noChangeShapeType="1"/>
          </p:cNvSpPr>
          <p:nvPr/>
        </p:nvSpPr>
        <p:spPr bwMode="auto">
          <a:xfrm flipH="1">
            <a:off x="1908175" y="5516563"/>
            <a:ext cx="1152525" cy="720725"/>
          </a:xfrm>
          <a:prstGeom prst="line">
            <a:avLst/>
          </a:prstGeom>
          <a:noFill/>
          <a:ln w="9525">
            <a:solidFill>
              <a:srgbClr val="FF3300"/>
            </a:solidFill>
            <a:round/>
            <a:headEnd/>
            <a:tailEnd type="triangle" w="med" len="med"/>
          </a:ln>
          <a:effectLst/>
        </p:spPr>
        <p:txBody>
          <a:bodyPr/>
          <a:lstStyle/>
          <a:p>
            <a:endParaRPr lang="fr-FR"/>
          </a:p>
        </p:txBody>
      </p:sp>
      <p:sp>
        <p:nvSpPr>
          <p:cNvPr id="11276" name="Line 12"/>
          <p:cNvSpPr>
            <a:spLocks noChangeShapeType="1"/>
          </p:cNvSpPr>
          <p:nvPr/>
        </p:nvSpPr>
        <p:spPr bwMode="auto">
          <a:xfrm rot="14817747" flipH="1">
            <a:off x="4572000" y="5516563"/>
            <a:ext cx="1152525" cy="720725"/>
          </a:xfrm>
          <a:prstGeom prst="line">
            <a:avLst/>
          </a:prstGeom>
          <a:noFill/>
          <a:ln w="9525">
            <a:solidFill>
              <a:srgbClr val="FF3300"/>
            </a:solidFill>
            <a:round/>
            <a:headEnd/>
            <a:tailEnd type="triangle" w="med" len="med"/>
          </a:ln>
          <a:effectLst/>
        </p:spPr>
        <p:txBody>
          <a:bodyPr/>
          <a:lstStyle/>
          <a:p>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19672" y="1124744"/>
            <a:ext cx="6658233" cy="4154984"/>
          </a:xfrm>
          <a:prstGeom prst="rect">
            <a:avLst/>
          </a:prstGeom>
          <a:noFill/>
        </p:spPr>
        <p:txBody>
          <a:bodyPr wrap="none" rtlCol="0">
            <a:spAutoFit/>
          </a:bodyPr>
          <a:lstStyle/>
          <a:p>
            <a:r>
              <a:rPr lang="fr-FR" dirty="0" smtClean="0">
                <a:solidFill>
                  <a:srgbClr val="FFFF00"/>
                </a:solidFill>
              </a:rPr>
              <a:t>A  La </a:t>
            </a:r>
            <a:r>
              <a:rPr lang="fr-FR" dirty="0" err="1" smtClean="0">
                <a:solidFill>
                  <a:srgbClr val="FFFF00"/>
                </a:solidFill>
              </a:rPr>
              <a:t>reparation</a:t>
            </a:r>
            <a:r>
              <a:rPr lang="fr-FR" dirty="0" smtClean="0">
                <a:solidFill>
                  <a:srgbClr val="FFFF00"/>
                </a:solidFill>
              </a:rPr>
              <a:t> de l’</a:t>
            </a:r>
            <a:r>
              <a:rPr lang="fr-FR" dirty="0" err="1" smtClean="0">
                <a:solidFill>
                  <a:srgbClr val="FFFF00"/>
                </a:solidFill>
              </a:rPr>
              <a:t>incapacite</a:t>
            </a:r>
            <a:r>
              <a:rPr lang="fr-FR" dirty="0" smtClean="0">
                <a:solidFill>
                  <a:srgbClr val="FFFF00"/>
                </a:solidFill>
              </a:rPr>
              <a:t> permanente partielle</a:t>
            </a:r>
          </a:p>
          <a:p>
            <a:endParaRPr lang="fr-FR" dirty="0">
              <a:solidFill>
                <a:srgbClr val="FFFF00"/>
              </a:solidFill>
            </a:endParaRPr>
          </a:p>
          <a:p>
            <a:r>
              <a:rPr lang="fr-FR" dirty="0" smtClean="0">
                <a:solidFill>
                  <a:srgbClr val="FFFF00"/>
                </a:solidFill>
              </a:rPr>
              <a:t>B </a:t>
            </a:r>
            <a:r>
              <a:rPr lang="fr-FR" dirty="0" err="1" smtClean="0">
                <a:solidFill>
                  <a:srgbClr val="FFFF00"/>
                </a:solidFill>
              </a:rPr>
              <a:t>Reparation</a:t>
            </a:r>
            <a:r>
              <a:rPr lang="fr-FR" dirty="0" smtClean="0">
                <a:solidFill>
                  <a:srgbClr val="FFFF00"/>
                </a:solidFill>
              </a:rPr>
              <a:t> des </a:t>
            </a:r>
            <a:r>
              <a:rPr lang="fr-FR" dirty="0" err="1" smtClean="0">
                <a:solidFill>
                  <a:srgbClr val="FFFF00"/>
                </a:solidFill>
              </a:rPr>
              <a:t>prejudices</a:t>
            </a:r>
            <a:r>
              <a:rPr lang="fr-FR" dirty="0" smtClean="0">
                <a:solidFill>
                  <a:srgbClr val="FFFF00"/>
                </a:solidFill>
              </a:rPr>
              <a:t> personnels</a:t>
            </a:r>
          </a:p>
          <a:p>
            <a:endParaRPr lang="fr-FR" dirty="0">
              <a:solidFill>
                <a:srgbClr val="FFFF00"/>
              </a:solidFill>
            </a:endParaRPr>
          </a:p>
          <a:p>
            <a:r>
              <a:rPr lang="fr-FR" dirty="0" smtClean="0">
                <a:solidFill>
                  <a:srgbClr val="FFFF00"/>
                </a:solidFill>
              </a:rPr>
              <a:t>          1 Le pretium doloris</a:t>
            </a:r>
          </a:p>
          <a:p>
            <a:r>
              <a:rPr lang="fr-FR" dirty="0">
                <a:solidFill>
                  <a:srgbClr val="FFFF00"/>
                </a:solidFill>
              </a:rPr>
              <a:t> </a:t>
            </a:r>
            <a:r>
              <a:rPr lang="fr-FR" dirty="0" smtClean="0">
                <a:solidFill>
                  <a:srgbClr val="FFFF00"/>
                </a:solidFill>
              </a:rPr>
              <a:t>         2 Le </a:t>
            </a:r>
            <a:r>
              <a:rPr lang="fr-FR" dirty="0" err="1" smtClean="0">
                <a:solidFill>
                  <a:srgbClr val="FFFF00"/>
                </a:solidFill>
              </a:rPr>
              <a:t>prejudice</a:t>
            </a:r>
            <a:r>
              <a:rPr lang="fr-FR" dirty="0" smtClean="0">
                <a:solidFill>
                  <a:srgbClr val="FFFF00"/>
                </a:solidFill>
              </a:rPr>
              <a:t> d’</a:t>
            </a:r>
            <a:r>
              <a:rPr lang="fr-FR" dirty="0" err="1" smtClean="0">
                <a:solidFill>
                  <a:srgbClr val="FFFF00"/>
                </a:solidFill>
              </a:rPr>
              <a:t>agrement</a:t>
            </a:r>
            <a:endParaRPr lang="fr-FR" dirty="0" smtClean="0">
              <a:solidFill>
                <a:srgbClr val="FFFF00"/>
              </a:solidFill>
            </a:endParaRPr>
          </a:p>
          <a:p>
            <a:r>
              <a:rPr lang="fr-FR" dirty="0">
                <a:solidFill>
                  <a:srgbClr val="FFFF00"/>
                </a:solidFill>
              </a:rPr>
              <a:t> </a:t>
            </a:r>
            <a:r>
              <a:rPr lang="fr-FR" dirty="0" smtClean="0">
                <a:solidFill>
                  <a:srgbClr val="FFFF00"/>
                </a:solidFill>
              </a:rPr>
              <a:t>         3 Le </a:t>
            </a:r>
            <a:r>
              <a:rPr lang="fr-FR" dirty="0" err="1" smtClean="0">
                <a:solidFill>
                  <a:srgbClr val="FFFF00"/>
                </a:solidFill>
              </a:rPr>
              <a:t>prejudice</a:t>
            </a:r>
            <a:r>
              <a:rPr lang="fr-FR" dirty="0" smtClean="0">
                <a:solidFill>
                  <a:srgbClr val="FFFF00"/>
                </a:solidFill>
              </a:rPr>
              <a:t> sexuel et d’</a:t>
            </a:r>
            <a:r>
              <a:rPr lang="fr-FR" dirty="0" err="1" smtClean="0">
                <a:solidFill>
                  <a:srgbClr val="FFFF00"/>
                </a:solidFill>
              </a:rPr>
              <a:t>etablissement</a:t>
            </a:r>
            <a:endParaRPr lang="fr-FR" dirty="0" smtClean="0">
              <a:solidFill>
                <a:srgbClr val="FFFF00"/>
              </a:solidFill>
            </a:endParaRPr>
          </a:p>
          <a:p>
            <a:r>
              <a:rPr lang="fr-FR" dirty="0">
                <a:solidFill>
                  <a:srgbClr val="FFFF00"/>
                </a:solidFill>
              </a:rPr>
              <a:t> </a:t>
            </a:r>
            <a:r>
              <a:rPr lang="fr-FR" dirty="0" smtClean="0">
                <a:solidFill>
                  <a:srgbClr val="FFFF00"/>
                </a:solidFill>
              </a:rPr>
              <a:t>         4 Le </a:t>
            </a:r>
            <a:r>
              <a:rPr lang="fr-FR" dirty="0" err="1" smtClean="0">
                <a:solidFill>
                  <a:srgbClr val="FFFF00"/>
                </a:solidFill>
              </a:rPr>
              <a:t>prejudice</a:t>
            </a:r>
            <a:r>
              <a:rPr lang="fr-FR" dirty="0" smtClean="0">
                <a:solidFill>
                  <a:srgbClr val="FFFF00"/>
                </a:solidFill>
              </a:rPr>
              <a:t> </a:t>
            </a:r>
            <a:r>
              <a:rPr lang="fr-FR" dirty="0" err="1" smtClean="0">
                <a:solidFill>
                  <a:srgbClr val="FFFF00"/>
                </a:solidFill>
              </a:rPr>
              <a:t>esthetique</a:t>
            </a:r>
            <a:endParaRPr lang="fr-FR" dirty="0" smtClean="0">
              <a:solidFill>
                <a:srgbClr val="FFFF00"/>
              </a:solidFill>
            </a:endParaRPr>
          </a:p>
          <a:p>
            <a:r>
              <a:rPr lang="fr-FR" dirty="0" smtClean="0">
                <a:solidFill>
                  <a:srgbClr val="FFFF00"/>
                </a:solidFill>
              </a:rPr>
              <a:t>C </a:t>
            </a:r>
            <a:r>
              <a:rPr lang="fr-FR" dirty="0" err="1" smtClean="0">
                <a:solidFill>
                  <a:srgbClr val="FFFF00"/>
                </a:solidFill>
              </a:rPr>
              <a:t>Reparation</a:t>
            </a:r>
            <a:r>
              <a:rPr lang="fr-FR" dirty="0" smtClean="0">
                <a:solidFill>
                  <a:srgbClr val="FFFF00"/>
                </a:solidFill>
              </a:rPr>
              <a:t> des </a:t>
            </a:r>
            <a:r>
              <a:rPr lang="fr-FR" dirty="0" err="1" smtClean="0">
                <a:solidFill>
                  <a:srgbClr val="FFFF00"/>
                </a:solidFill>
              </a:rPr>
              <a:t>prejudices</a:t>
            </a:r>
            <a:r>
              <a:rPr lang="fr-FR" dirty="0" smtClean="0">
                <a:solidFill>
                  <a:srgbClr val="FFFF00"/>
                </a:solidFill>
              </a:rPr>
              <a:t> patrimoniaux</a:t>
            </a:r>
          </a:p>
          <a:p>
            <a:r>
              <a:rPr lang="fr-FR" dirty="0">
                <a:solidFill>
                  <a:srgbClr val="FFFF00"/>
                </a:solidFill>
              </a:rPr>
              <a:t> </a:t>
            </a:r>
            <a:r>
              <a:rPr lang="fr-FR" dirty="0" smtClean="0">
                <a:solidFill>
                  <a:srgbClr val="FFFF00"/>
                </a:solidFill>
              </a:rPr>
              <a:t>         1 L’incidence professionnelle</a:t>
            </a:r>
          </a:p>
          <a:p>
            <a:r>
              <a:rPr lang="fr-FR" dirty="0">
                <a:solidFill>
                  <a:srgbClr val="FFFF00"/>
                </a:solidFill>
              </a:rPr>
              <a:t> </a:t>
            </a:r>
            <a:r>
              <a:rPr lang="fr-FR" dirty="0" smtClean="0">
                <a:solidFill>
                  <a:srgbClr val="FFFF00"/>
                </a:solidFill>
              </a:rPr>
              <a:t>         2 La tierce personne</a:t>
            </a:r>
            <a:endParaRPr lang="fr-FR" dirty="0">
              <a:solidFill>
                <a:srgbClr val="FFFF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404664"/>
            <a:ext cx="8496944" cy="4893647"/>
          </a:xfrm>
          <a:prstGeom prst="rect">
            <a:avLst/>
          </a:prstGeom>
          <a:noFill/>
        </p:spPr>
        <p:txBody>
          <a:bodyPr wrap="square" rtlCol="0">
            <a:spAutoFit/>
          </a:bodyPr>
          <a:lstStyle/>
          <a:p>
            <a:r>
              <a:rPr lang="fr-FR" dirty="0" smtClean="0">
                <a:solidFill>
                  <a:srgbClr val="FFFF00"/>
                </a:solidFill>
              </a:rPr>
              <a:t>1 PREJUDICE PATRIMONIAUX</a:t>
            </a:r>
          </a:p>
          <a:p>
            <a:pPr marL="457200" indent="-457200">
              <a:buAutoNum type="alphaLcParenR"/>
            </a:pPr>
            <a:r>
              <a:rPr lang="fr-FR" dirty="0" smtClean="0">
                <a:solidFill>
                  <a:srgbClr val="FFFF00"/>
                </a:solidFill>
              </a:rPr>
              <a:t>Préjudices patrimoniaux temporaires (avant consolidation):</a:t>
            </a:r>
          </a:p>
          <a:p>
            <a:pPr marL="457200" indent="-457200"/>
            <a:r>
              <a:rPr lang="fr-FR" dirty="0" smtClean="0">
                <a:solidFill>
                  <a:srgbClr val="FFFF00"/>
                </a:solidFill>
              </a:rPr>
              <a:t>-Dépenses de santé actuelles (D.S.A)</a:t>
            </a:r>
          </a:p>
          <a:p>
            <a:pPr marL="457200" indent="-457200"/>
            <a:r>
              <a:rPr lang="fr-FR" dirty="0" smtClean="0">
                <a:solidFill>
                  <a:srgbClr val="FFFF00"/>
                </a:solidFill>
              </a:rPr>
              <a:t>-Frais divers (F.D.)</a:t>
            </a:r>
          </a:p>
          <a:p>
            <a:pPr marL="457200" indent="-457200"/>
            <a:r>
              <a:rPr lang="fr-FR" dirty="0">
                <a:solidFill>
                  <a:srgbClr val="FFFF00"/>
                </a:solidFill>
              </a:rPr>
              <a:t> </a:t>
            </a:r>
            <a:r>
              <a:rPr lang="fr-FR" dirty="0" smtClean="0">
                <a:solidFill>
                  <a:srgbClr val="FFFF00"/>
                </a:solidFill>
              </a:rPr>
              <a:t>Pertes de gaines professionnels actuels (P.G.PA)</a:t>
            </a:r>
          </a:p>
          <a:p>
            <a:pPr marL="457200" indent="-457200"/>
            <a:r>
              <a:rPr lang="fr-FR" dirty="0" smtClean="0">
                <a:solidFill>
                  <a:srgbClr val="FFFF00"/>
                </a:solidFill>
              </a:rPr>
              <a:t>b) Préjudices patrimoniaux permanents(après consolidation):</a:t>
            </a:r>
          </a:p>
          <a:p>
            <a:pPr marL="457200" indent="-457200"/>
            <a:r>
              <a:rPr lang="fr-FR" dirty="0" smtClean="0">
                <a:solidFill>
                  <a:srgbClr val="FFFF00"/>
                </a:solidFill>
              </a:rPr>
              <a:t>-Dépenses de santé futures (D.S.F)</a:t>
            </a:r>
          </a:p>
          <a:p>
            <a:pPr marL="457200" indent="-457200"/>
            <a:r>
              <a:rPr lang="fr-FR" dirty="0" smtClean="0">
                <a:solidFill>
                  <a:srgbClr val="FFFF00"/>
                </a:solidFill>
              </a:rPr>
              <a:t>-Frais de logement adapté (F.L.A):</a:t>
            </a:r>
          </a:p>
          <a:p>
            <a:pPr marL="457200" indent="-457200"/>
            <a:r>
              <a:rPr lang="fr-FR" dirty="0" smtClean="0">
                <a:solidFill>
                  <a:srgbClr val="FFFF00"/>
                </a:solidFill>
              </a:rPr>
              <a:t>-Frais de véhicule adapté (F.V.A)</a:t>
            </a:r>
          </a:p>
          <a:p>
            <a:pPr marL="457200" indent="-457200"/>
            <a:r>
              <a:rPr lang="fr-FR" dirty="0" smtClean="0">
                <a:solidFill>
                  <a:srgbClr val="FFFF00"/>
                </a:solidFill>
              </a:rPr>
              <a:t>-Assistance par tierce personne (A.T.P.)</a:t>
            </a:r>
          </a:p>
          <a:p>
            <a:pPr marL="457200" indent="-457200"/>
            <a:r>
              <a:rPr lang="fr-FR" dirty="0" smtClean="0">
                <a:solidFill>
                  <a:srgbClr val="FFFF00"/>
                </a:solidFill>
              </a:rPr>
              <a:t>Perte de gains professionnels futur (P.G.P.F)</a:t>
            </a:r>
          </a:p>
          <a:p>
            <a:pPr marL="457200" indent="-457200"/>
            <a:r>
              <a:rPr lang="fr-FR" dirty="0" smtClean="0">
                <a:solidFill>
                  <a:srgbClr val="FFFF00"/>
                </a:solidFill>
              </a:rPr>
              <a:t>Incidence professionnelle (I.P)</a:t>
            </a:r>
          </a:p>
          <a:p>
            <a:pPr marL="457200" indent="-457200"/>
            <a:r>
              <a:rPr lang="fr-FR" dirty="0" smtClean="0">
                <a:solidFill>
                  <a:srgbClr val="FFFF00"/>
                </a:solidFill>
              </a:rPr>
              <a:t>Préjudice scolaire , universitaire ou de formation (P.S.U.)</a:t>
            </a:r>
            <a:endParaRPr lang="fr-FR" dirty="0">
              <a:solidFill>
                <a:srgbClr val="FFFF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27584" y="404664"/>
            <a:ext cx="7776864" cy="6001643"/>
          </a:xfrm>
          <a:prstGeom prst="rect">
            <a:avLst/>
          </a:prstGeom>
          <a:noFill/>
        </p:spPr>
        <p:txBody>
          <a:bodyPr wrap="square" rtlCol="0">
            <a:spAutoFit/>
          </a:bodyPr>
          <a:lstStyle/>
          <a:p>
            <a:r>
              <a:rPr lang="fr-FR" dirty="0" smtClean="0">
                <a:solidFill>
                  <a:srgbClr val="FFFF00"/>
                </a:solidFill>
              </a:rPr>
              <a:t>2 ) PREJUDICES EXTRA-PATRIMONIAUX</a:t>
            </a:r>
          </a:p>
          <a:p>
            <a:endParaRPr lang="fr-FR" dirty="0">
              <a:solidFill>
                <a:srgbClr val="FFFF00"/>
              </a:solidFill>
            </a:endParaRPr>
          </a:p>
          <a:p>
            <a:pPr marL="457200" indent="-457200">
              <a:buAutoNum type="alphaLcParenR"/>
            </a:pPr>
            <a:r>
              <a:rPr lang="fr-FR" dirty="0" smtClean="0">
                <a:solidFill>
                  <a:srgbClr val="FFFF00"/>
                </a:solidFill>
              </a:rPr>
              <a:t>Préjudices temporaires (Avant consolidation):</a:t>
            </a:r>
          </a:p>
          <a:p>
            <a:pPr marL="457200" indent="-457200"/>
            <a:r>
              <a:rPr lang="fr-FR" dirty="0" smtClean="0">
                <a:solidFill>
                  <a:srgbClr val="FFFF00"/>
                </a:solidFill>
              </a:rPr>
              <a:t>-Déficit fonctionnel temporaire (D.F.T.)</a:t>
            </a:r>
          </a:p>
          <a:p>
            <a:pPr marL="457200" indent="-457200"/>
            <a:r>
              <a:rPr lang="fr-FR" dirty="0" smtClean="0">
                <a:solidFill>
                  <a:srgbClr val="FFFF00"/>
                </a:solidFill>
              </a:rPr>
              <a:t>-Souffrance endurée (SE)</a:t>
            </a:r>
          </a:p>
          <a:p>
            <a:pPr marL="457200" indent="-457200"/>
            <a:r>
              <a:rPr lang="fr-FR" dirty="0" smtClean="0">
                <a:solidFill>
                  <a:srgbClr val="FFFF00"/>
                </a:solidFill>
              </a:rPr>
              <a:t>-Préjudice esthétique temporaire (P.E.T.)</a:t>
            </a:r>
          </a:p>
          <a:p>
            <a:pPr marL="457200" indent="-457200"/>
            <a:r>
              <a:rPr lang="fr-FR" dirty="0" smtClean="0">
                <a:solidFill>
                  <a:srgbClr val="FFFF00"/>
                </a:solidFill>
              </a:rPr>
              <a:t>b) Préjudices permanents (après consolidation)</a:t>
            </a:r>
          </a:p>
          <a:p>
            <a:pPr marL="457200" indent="-457200"/>
            <a:r>
              <a:rPr lang="fr-FR" dirty="0" smtClean="0">
                <a:solidFill>
                  <a:srgbClr val="FFFF00"/>
                </a:solidFill>
              </a:rPr>
              <a:t>-Déficit fonctionnel permanent (D.F.P)</a:t>
            </a:r>
          </a:p>
          <a:p>
            <a:pPr marL="457200" indent="-457200"/>
            <a:r>
              <a:rPr lang="fr-FR" dirty="0" smtClean="0">
                <a:solidFill>
                  <a:srgbClr val="FFFF00"/>
                </a:solidFill>
              </a:rPr>
              <a:t>-Préjudice d’agrément (P.A.)</a:t>
            </a:r>
          </a:p>
          <a:p>
            <a:pPr marL="457200" indent="-457200"/>
            <a:r>
              <a:rPr lang="fr-FR" dirty="0" smtClean="0">
                <a:solidFill>
                  <a:srgbClr val="FFFF00"/>
                </a:solidFill>
              </a:rPr>
              <a:t>-Préjudice esthétique permanent (P.E.P.)</a:t>
            </a:r>
          </a:p>
          <a:p>
            <a:pPr marL="457200" indent="-457200"/>
            <a:r>
              <a:rPr lang="fr-FR" dirty="0" smtClean="0">
                <a:solidFill>
                  <a:srgbClr val="FFFF00"/>
                </a:solidFill>
              </a:rPr>
              <a:t>-Préjudice sexuel (P.S.)</a:t>
            </a:r>
          </a:p>
          <a:p>
            <a:pPr marL="457200" indent="-457200"/>
            <a:r>
              <a:rPr lang="fr-FR" dirty="0" smtClean="0">
                <a:solidFill>
                  <a:srgbClr val="FFFF00"/>
                </a:solidFill>
              </a:rPr>
              <a:t>-Préjudices d’établissement (P.E.)</a:t>
            </a:r>
          </a:p>
          <a:p>
            <a:pPr marL="457200" indent="-457200"/>
            <a:r>
              <a:rPr lang="fr-FR" dirty="0" smtClean="0">
                <a:solidFill>
                  <a:srgbClr val="FFFF00"/>
                </a:solidFill>
              </a:rPr>
              <a:t>-Préjudices permanents exceptionnels (P.P.E.)</a:t>
            </a:r>
          </a:p>
          <a:p>
            <a:pPr marL="457200" indent="-457200"/>
            <a:r>
              <a:rPr lang="fr-FR" dirty="0" smtClean="0">
                <a:solidFill>
                  <a:srgbClr val="FFFF00"/>
                </a:solidFill>
              </a:rPr>
              <a:t>c)Préjudices </a:t>
            </a:r>
            <a:r>
              <a:rPr lang="fr-FR" dirty="0" err="1" smtClean="0">
                <a:solidFill>
                  <a:srgbClr val="FFFF00"/>
                </a:solidFill>
              </a:rPr>
              <a:t>extra-patrimoniaux</a:t>
            </a:r>
            <a:r>
              <a:rPr lang="fr-FR" dirty="0" smtClean="0">
                <a:solidFill>
                  <a:srgbClr val="FFFF00"/>
                </a:solidFill>
              </a:rPr>
              <a:t> évolutifs (hors consolidation):</a:t>
            </a:r>
          </a:p>
          <a:p>
            <a:pPr marL="457200" indent="-457200"/>
            <a:r>
              <a:rPr lang="fr-FR" dirty="0" smtClean="0">
                <a:solidFill>
                  <a:srgbClr val="FFFF00"/>
                </a:solidFill>
              </a:rPr>
              <a:t>-Préjudices liés à des pathologies évolutives (P.E.V.)</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764704"/>
            <a:ext cx="7772400" cy="4114800"/>
          </a:xfrm>
        </p:spPr>
        <p:txBody>
          <a:bodyPr/>
          <a:lstStyle/>
          <a:p>
            <a:pPr>
              <a:buNone/>
            </a:pPr>
            <a:r>
              <a:rPr lang="fr-FR" dirty="0" smtClean="0">
                <a:solidFill>
                  <a:srgbClr val="FFFF00"/>
                </a:solidFill>
              </a:rPr>
              <a:t>La TIERCE PERSONNE</a:t>
            </a:r>
          </a:p>
          <a:p>
            <a:pPr>
              <a:buNone/>
            </a:pPr>
            <a:r>
              <a:rPr lang="fr-FR" dirty="0">
                <a:solidFill>
                  <a:srgbClr val="FFFF00"/>
                </a:solidFill>
              </a:rPr>
              <a:t> </a:t>
            </a:r>
            <a:r>
              <a:rPr lang="fr-FR" dirty="0" smtClean="0">
                <a:solidFill>
                  <a:srgbClr val="FFFF00"/>
                </a:solidFill>
              </a:rPr>
              <a:t>  1 Le type d’aide</a:t>
            </a:r>
          </a:p>
          <a:p>
            <a:pPr>
              <a:buNone/>
            </a:pPr>
            <a:r>
              <a:rPr lang="fr-FR" dirty="0">
                <a:solidFill>
                  <a:srgbClr val="FFFF00"/>
                </a:solidFill>
              </a:rPr>
              <a:t> </a:t>
            </a:r>
            <a:r>
              <a:rPr lang="fr-FR" dirty="0" smtClean="0">
                <a:solidFill>
                  <a:srgbClr val="FFFF00"/>
                </a:solidFill>
              </a:rPr>
              <a:t>  2 Les types de besoin</a:t>
            </a:r>
          </a:p>
          <a:p>
            <a:pPr>
              <a:buNone/>
            </a:pPr>
            <a:r>
              <a:rPr lang="fr-FR" dirty="0">
                <a:solidFill>
                  <a:srgbClr val="FFFF00"/>
                </a:solidFill>
              </a:rPr>
              <a:t> </a:t>
            </a:r>
            <a:r>
              <a:rPr lang="fr-FR" dirty="0" smtClean="0">
                <a:solidFill>
                  <a:srgbClr val="FFFF00"/>
                </a:solidFill>
              </a:rPr>
              <a:t>  3 Les niveaux de besoin</a:t>
            </a:r>
          </a:p>
          <a:p>
            <a:pPr>
              <a:buNone/>
            </a:pPr>
            <a:r>
              <a:rPr lang="fr-FR" dirty="0" smtClean="0">
                <a:solidFill>
                  <a:srgbClr val="FFFF00"/>
                </a:solidFill>
              </a:rPr>
              <a:t>Les AIDES TECHNIQUES</a:t>
            </a:r>
          </a:p>
          <a:p>
            <a:pPr>
              <a:buNone/>
            </a:pPr>
            <a:r>
              <a:rPr lang="fr-FR" dirty="0">
                <a:solidFill>
                  <a:srgbClr val="FFFF00"/>
                </a:solidFill>
              </a:rPr>
              <a:t> </a:t>
            </a:r>
            <a:r>
              <a:rPr lang="fr-FR" dirty="0" smtClean="0">
                <a:solidFill>
                  <a:srgbClr val="FFFF00"/>
                </a:solidFill>
              </a:rPr>
              <a:t>   1 Personnelles</a:t>
            </a:r>
          </a:p>
          <a:p>
            <a:pPr>
              <a:buNone/>
            </a:pPr>
            <a:r>
              <a:rPr lang="fr-FR" dirty="0">
                <a:solidFill>
                  <a:srgbClr val="FFFF00"/>
                </a:solidFill>
              </a:rPr>
              <a:t> </a:t>
            </a:r>
            <a:r>
              <a:rPr lang="fr-FR" dirty="0" smtClean="0">
                <a:solidFill>
                  <a:srgbClr val="FFFF00"/>
                </a:solidFill>
              </a:rPr>
              <a:t>   2  L’</a:t>
            </a:r>
            <a:r>
              <a:rPr lang="fr-FR" dirty="0" err="1" smtClean="0">
                <a:solidFill>
                  <a:srgbClr val="FFFF00"/>
                </a:solidFill>
              </a:rPr>
              <a:t>amenagement</a:t>
            </a:r>
            <a:r>
              <a:rPr lang="fr-FR" dirty="0" smtClean="0">
                <a:solidFill>
                  <a:srgbClr val="FFFF00"/>
                </a:solidFill>
              </a:rPr>
              <a:t> du logement</a:t>
            </a:r>
          </a:p>
          <a:p>
            <a:pPr>
              <a:buNone/>
            </a:pPr>
            <a:r>
              <a:rPr lang="fr-FR" dirty="0">
                <a:solidFill>
                  <a:srgbClr val="FFFF00"/>
                </a:solidFill>
              </a:rPr>
              <a:t> </a:t>
            </a:r>
            <a:r>
              <a:rPr lang="fr-FR" dirty="0" smtClean="0">
                <a:solidFill>
                  <a:srgbClr val="FFFF00"/>
                </a:solidFill>
              </a:rPr>
              <a:t>    3 L’</a:t>
            </a:r>
            <a:r>
              <a:rPr lang="fr-FR" dirty="0" err="1" smtClean="0">
                <a:solidFill>
                  <a:srgbClr val="FFFF00"/>
                </a:solidFill>
              </a:rPr>
              <a:t>amenagement</a:t>
            </a:r>
            <a:r>
              <a:rPr lang="fr-FR" dirty="0" smtClean="0">
                <a:solidFill>
                  <a:srgbClr val="FFFF00"/>
                </a:solidFill>
              </a:rPr>
              <a:t> de la voiture</a:t>
            </a:r>
            <a:endParaRPr lang="fr-FR"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115616" y="836712"/>
            <a:ext cx="7023654" cy="4524315"/>
          </a:xfrm>
          <a:prstGeom prst="rect">
            <a:avLst/>
          </a:prstGeom>
          <a:noFill/>
        </p:spPr>
        <p:txBody>
          <a:bodyPr wrap="none" rtlCol="0">
            <a:spAutoFit/>
          </a:bodyPr>
          <a:lstStyle/>
          <a:p>
            <a:r>
              <a:rPr lang="fr-FR" dirty="0" smtClean="0">
                <a:solidFill>
                  <a:srgbClr val="FFFF00"/>
                </a:solidFill>
              </a:rPr>
              <a:t>L’EXPERTISE EST LE PIVOT DE LA REPARATION</a:t>
            </a:r>
          </a:p>
          <a:p>
            <a:endParaRPr lang="fr-FR" dirty="0" smtClean="0">
              <a:solidFill>
                <a:srgbClr val="FFFF00"/>
              </a:solidFill>
            </a:endParaRPr>
          </a:p>
          <a:p>
            <a:r>
              <a:rPr lang="fr-FR" dirty="0" smtClean="0">
                <a:solidFill>
                  <a:srgbClr val="FFFF00"/>
                </a:solidFill>
              </a:rPr>
              <a:t>Elle </a:t>
            </a:r>
            <a:r>
              <a:rPr lang="fr-FR" dirty="0" err="1" smtClean="0">
                <a:solidFill>
                  <a:srgbClr val="FFFF00"/>
                </a:solidFill>
              </a:rPr>
              <a:t>apprecie</a:t>
            </a:r>
            <a:r>
              <a:rPr lang="fr-FR" dirty="0" smtClean="0">
                <a:solidFill>
                  <a:srgbClr val="FFFF00"/>
                </a:solidFill>
              </a:rPr>
              <a:t> les </a:t>
            </a:r>
            <a:r>
              <a:rPr lang="fr-FR" dirty="0" err="1" smtClean="0">
                <a:solidFill>
                  <a:srgbClr val="FFFF00"/>
                </a:solidFill>
              </a:rPr>
              <a:t>prejudices</a:t>
            </a:r>
            <a:r>
              <a:rPr lang="fr-FR" dirty="0" smtClean="0">
                <a:solidFill>
                  <a:srgbClr val="FFFF00"/>
                </a:solidFill>
              </a:rPr>
              <a:t> corporels:</a:t>
            </a:r>
          </a:p>
          <a:p>
            <a:r>
              <a:rPr lang="fr-FR" dirty="0" smtClean="0">
                <a:solidFill>
                  <a:srgbClr val="FFFF00"/>
                </a:solidFill>
              </a:rPr>
              <a:t>Directs, </a:t>
            </a:r>
          </a:p>
          <a:p>
            <a:r>
              <a:rPr lang="fr-FR" dirty="0" smtClean="0">
                <a:solidFill>
                  <a:srgbClr val="FFFF00"/>
                </a:solidFill>
              </a:rPr>
              <a:t> indirects,</a:t>
            </a:r>
          </a:p>
          <a:p>
            <a:r>
              <a:rPr lang="fr-FR" dirty="0" smtClean="0">
                <a:solidFill>
                  <a:srgbClr val="FFFF00"/>
                </a:solidFill>
              </a:rPr>
              <a:t>Temporaires,</a:t>
            </a:r>
          </a:p>
          <a:p>
            <a:r>
              <a:rPr lang="fr-FR" dirty="0" smtClean="0">
                <a:solidFill>
                  <a:srgbClr val="FFFF00"/>
                </a:solidFill>
              </a:rPr>
              <a:t> permanents</a:t>
            </a:r>
          </a:p>
          <a:p>
            <a:endParaRPr lang="fr-FR" dirty="0" smtClean="0">
              <a:solidFill>
                <a:srgbClr val="FFFF00"/>
              </a:solidFill>
            </a:endParaRPr>
          </a:p>
          <a:p>
            <a:r>
              <a:rPr lang="fr-FR" dirty="0" smtClean="0">
                <a:solidFill>
                  <a:srgbClr val="FFFF00"/>
                </a:solidFill>
              </a:rPr>
              <a:t>Elle peut </a:t>
            </a:r>
            <a:r>
              <a:rPr lang="fr-FR" dirty="0" err="1" smtClean="0">
                <a:solidFill>
                  <a:srgbClr val="FFFF00"/>
                </a:solidFill>
              </a:rPr>
              <a:t>etre</a:t>
            </a:r>
            <a:r>
              <a:rPr lang="fr-FR" dirty="0" smtClean="0">
                <a:solidFill>
                  <a:srgbClr val="FFFF00"/>
                </a:solidFill>
              </a:rPr>
              <a:t> :</a:t>
            </a:r>
          </a:p>
          <a:p>
            <a:r>
              <a:rPr lang="fr-FR" dirty="0" err="1" smtClean="0">
                <a:solidFill>
                  <a:srgbClr val="FFFF00"/>
                </a:solidFill>
              </a:rPr>
              <a:t>precoce</a:t>
            </a:r>
            <a:endParaRPr lang="fr-FR" dirty="0" smtClean="0">
              <a:solidFill>
                <a:srgbClr val="FFFF00"/>
              </a:solidFill>
            </a:endParaRPr>
          </a:p>
          <a:p>
            <a:r>
              <a:rPr lang="fr-FR" dirty="0" err="1" smtClean="0">
                <a:solidFill>
                  <a:srgbClr val="FFFF00"/>
                </a:solidFill>
              </a:rPr>
              <a:t>Intermediaire</a:t>
            </a:r>
            <a:endParaRPr lang="fr-FR" dirty="0" smtClean="0">
              <a:solidFill>
                <a:srgbClr val="FFFF00"/>
              </a:solidFill>
            </a:endParaRPr>
          </a:p>
          <a:p>
            <a:r>
              <a:rPr lang="fr-FR" dirty="0" smtClean="0">
                <a:solidFill>
                  <a:srgbClr val="FFFF00"/>
                </a:solidFill>
              </a:rPr>
              <a:t>tardive</a:t>
            </a:r>
            <a:endParaRPr lang="fr-FR"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55776" y="1052736"/>
            <a:ext cx="3609514" cy="3724096"/>
          </a:xfrm>
          <a:prstGeom prst="rect">
            <a:avLst/>
          </a:prstGeom>
          <a:noFill/>
        </p:spPr>
        <p:txBody>
          <a:bodyPr wrap="none" rtlCol="0">
            <a:spAutoFit/>
          </a:bodyPr>
          <a:lstStyle/>
          <a:p>
            <a:r>
              <a:rPr lang="fr-FR" sz="4400" dirty="0" smtClean="0">
                <a:solidFill>
                  <a:srgbClr val="FFFF00"/>
                </a:solidFill>
              </a:rPr>
              <a:t>L’EXPERTISE</a:t>
            </a:r>
          </a:p>
          <a:p>
            <a:endParaRPr lang="fr-FR" dirty="0">
              <a:solidFill>
                <a:srgbClr val="FFFF00"/>
              </a:solidFill>
            </a:endParaRPr>
          </a:p>
          <a:p>
            <a:endParaRPr lang="fr-FR" dirty="0" smtClean="0">
              <a:solidFill>
                <a:srgbClr val="FFFF00"/>
              </a:solidFill>
            </a:endParaRPr>
          </a:p>
          <a:p>
            <a:pPr>
              <a:buFont typeface="Wingdings" pitchFamily="2" charset="2"/>
              <a:buChar char="§"/>
            </a:pPr>
            <a:r>
              <a:rPr lang="fr-FR" dirty="0" smtClean="0">
                <a:solidFill>
                  <a:srgbClr val="FFFF00"/>
                </a:solidFill>
              </a:rPr>
              <a:t>POURQUOI ?</a:t>
            </a:r>
          </a:p>
          <a:p>
            <a:pPr>
              <a:buFont typeface="Wingdings" pitchFamily="2" charset="2"/>
              <a:buChar char="§"/>
            </a:pPr>
            <a:r>
              <a:rPr lang="fr-FR" dirty="0" smtClean="0">
                <a:solidFill>
                  <a:srgbClr val="FFFF00"/>
                </a:solidFill>
              </a:rPr>
              <a:t>QUOI            ?</a:t>
            </a:r>
          </a:p>
          <a:p>
            <a:pPr>
              <a:buFont typeface="Wingdings" pitchFamily="2" charset="2"/>
              <a:buChar char="§"/>
            </a:pPr>
            <a:r>
              <a:rPr lang="fr-FR" dirty="0" smtClean="0">
                <a:solidFill>
                  <a:srgbClr val="FFFF00"/>
                </a:solidFill>
              </a:rPr>
              <a:t>QUI                ?</a:t>
            </a:r>
          </a:p>
          <a:p>
            <a:pPr>
              <a:buFont typeface="Wingdings" pitchFamily="2" charset="2"/>
              <a:buChar char="§"/>
            </a:pPr>
            <a:r>
              <a:rPr lang="fr-FR" dirty="0" smtClean="0">
                <a:solidFill>
                  <a:srgbClr val="FFFF00"/>
                </a:solidFill>
              </a:rPr>
              <a:t>OU                  ?</a:t>
            </a:r>
          </a:p>
          <a:p>
            <a:pPr>
              <a:buFont typeface="Wingdings" pitchFamily="2" charset="2"/>
              <a:buChar char="§"/>
            </a:pPr>
            <a:r>
              <a:rPr lang="fr-FR" dirty="0" smtClean="0">
                <a:solidFill>
                  <a:srgbClr val="FFFF00"/>
                </a:solidFill>
              </a:rPr>
              <a:t>QUAND          ?</a:t>
            </a:r>
          </a:p>
          <a:p>
            <a:pPr>
              <a:buFont typeface="Wingdings" pitchFamily="2" charset="2"/>
              <a:buChar char="§"/>
            </a:pPr>
            <a:r>
              <a:rPr lang="fr-FR" dirty="0" smtClean="0">
                <a:solidFill>
                  <a:srgbClr val="FFFF00"/>
                </a:solidFill>
              </a:rPr>
              <a:t>COMMENT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0" y="0"/>
            <a:ext cx="9144000" cy="6858000"/>
          </a:xfrm>
        </p:spPr>
        <p:txBody>
          <a:bodyPr/>
          <a:lstStyle/>
          <a:p>
            <a:pPr algn="ctr">
              <a:buFontTx/>
              <a:buNone/>
            </a:pPr>
            <a:r>
              <a:rPr lang="fr-FR" sz="2400" b="1">
                <a:solidFill>
                  <a:srgbClr val="FFFF00"/>
                </a:solidFill>
              </a:rPr>
              <a:t>ETAT ANTERIEUR</a:t>
            </a:r>
          </a:p>
          <a:p>
            <a:pPr algn="ctr">
              <a:buFontTx/>
              <a:buNone/>
            </a:pPr>
            <a:endParaRPr lang="fr-FR" sz="2400"/>
          </a:p>
          <a:p>
            <a:pPr>
              <a:buFontTx/>
              <a:buNone/>
            </a:pPr>
            <a:r>
              <a:rPr lang="fr-FR" sz="2400" b="1">
                <a:solidFill>
                  <a:srgbClr val="FFFF00"/>
                </a:solidFill>
              </a:rPr>
              <a:t>   Le point de vue de l’expert</a:t>
            </a:r>
          </a:p>
          <a:p>
            <a:pPr>
              <a:buFontTx/>
              <a:buNone/>
            </a:pPr>
            <a:endParaRPr lang="fr-FR" sz="2400">
              <a:solidFill>
                <a:srgbClr val="FFFF00"/>
              </a:solidFill>
            </a:endParaRPr>
          </a:p>
          <a:p>
            <a:pPr>
              <a:buFontTx/>
              <a:buNone/>
            </a:pPr>
            <a:r>
              <a:rPr lang="fr-FR" sz="2400">
                <a:solidFill>
                  <a:srgbClr val="FFFF00"/>
                </a:solidFill>
              </a:rPr>
              <a:t>		1- </a:t>
            </a:r>
            <a:r>
              <a:rPr lang="fr-FR" sz="2400" b="1" i="1" u="sng">
                <a:solidFill>
                  <a:srgbClr val="FFFF00"/>
                </a:solidFill>
              </a:rPr>
              <a:t>Le mode de vie du blessé avant le fait dommageable</a:t>
            </a:r>
          </a:p>
          <a:p>
            <a:pPr>
              <a:buFontTx/>
              <a:buNone/>
            </a:pPr>
            <a:endParaRPr lang="fr-FR" sz="2400" b="1" i="1">
              <a:solidFill>
                <a:srgbClr val="FFFF00"/>
              </a:solidFill>
            </a:endParaRPr>
          </a:p>
          <a:p>
            <a:pPr>
              <a:lnSpc>
                <a:spcPct val="120000"/>
              </a:lnSpc>
              <a:buFontTx/>
              <a:buNone/>
            </a:pPr>
            <a:r>
              <a:rPr lang="fr-FR" sz="2400">
                <a:solidFill>
                  <a:srgbClr val="FFFF00"/>
                </a:solidFill>
              </a:rPr>
              <a:t>		* Préciser le degré d’autonomie fonctionnelle intellectuelle </a:t>
            </a:r>
          </a:p>
          <a:p>
            <a:pPr>
              <a:lnSpc>
                <a:spcPct val="120000"/>
              </a:lnSpc>
              <a:buFontTx/>
              <a:buNone/>
            </a:pPr>
            <a:r>
              <a:rPr lang="fr-FR" sz="2400">
                <a:solidFill>
                  <a:srgbClr val="FFFF00"/>
                </a:solidFill>
              </a:rPr>
              <a:t>		* Décrire les actes simples et élaborés de la vie</a:t>
            </a:r>
          </a:p>
          <a:p>
            <a:pPr>
              <a:lnSpc>
                <a:spcPct val="120000"/>
              </a:lnSpc>
              <a:buFontTx/>
              <a:buNone/>
            </a:pPr>
            <a:r>
              <a:rPr lang="fr-FR" sz="2400">
                <a:solidFill>
                  <a:srgbClr val="FFFF00"/>
                </a:solidFill>
              </a:rPr>
              <a:t>		* Les  conditions d’exercice des activités professionnelles</a:t>
            </a:r>
          </a:p>
          <a:p>
            <a:pPr>
              <a:lnSpc>
                <a:spcPct val="120000"/>
              </a:lnSpc>
              <a:buFontTx/>
              <a:buNone/>
            </a:pPr>
            <a:r>
              <a:rPr lang="fr-FR" sz="2400">
                <a:solidFill>
                  <a:srgbClr val="FFFF00"/>
                </a:solidFill>
              </a:rPr>
              <a:t>		* Le niveau d’études, la scolarité</a:t>
            </a:r>
          </a:p>
          <a:p>
            <a:pPr>
              <a:lnSpc>
                <a:spcPct val="120000"/>
              </a:lnSpc>
              <a:buFontTx/>
              <a:buNone/>
            </a:pPr>
            <a:r>
              <a:rPr lang="fr-FR" sz="2400">
                <a:solidFill>
                  <a:srgbClr val="FFFF00"/>
                </a:solidFill>
              </a:rPr>
              <a:t>		* Le statut professionnel</a:t>
            </a:r>
          </a:p>
          <a:p>
            <a:pPr>
              <a:lnSpc>
                <a:spcPct val="120000"/>
              </a:lnSpc>
              <a:buFontTx/>
              <a:buNone/>
            </a:pPr>
            <a:r>
              <a:rPr lang="fr-FR" sz="2400">
                <a:solidFill>
                  <a:srgbClr val="FFFF00"/>
                </a:solidFill>
              </a:rPr>
              <a:t>		* Les activités familiales </a:t>
            </a:r>
          </a:p>
          <a:p>
            <a:pPr>
              <a:buFontTx/>
              <a:buNone/>
            </a:pPr>
            <a:endParaRPr lang="fr-FR" sz="2400">
              <a:solidFill>
                <a:srgbClr val="FFFF00"/>
              </a:solidFill>
            </a:endParaRPr>
          </a:p>
        </p:txBody>
      </p:sp>
      <p:sp>
        <p:nvSpPr>
          <p:cNvPr id="40963" name="Rectangle 3"/>
          <p:cNvSpPr>
            <a:spLocks noChangeArrowheads="1"/>
          </p:cNvSpPr>
          <p:nvPr/>
        </p:nvSpPr>
        <p:spPr bwMode="auto">
          <a:xfrm>
            <a:off x="179388" y="692150"/>
            <a:ext cx="3671887" cy="865188"/>
          </a:xfrm>
          <a:prstGeom prst="rect">
            <a:avLst/>
          </a:prstGeom>
          <a:noFill/>
          <a:ln w="9525">
            <a:solidFill>
              <a:schemeClr val="tx1"/>
            </a:solidFill>
            <a:miter lim="800000"/>
            <a:headEnd/>
            <a:tailEnd/>
          </a:ln>
          <a:effectLst/>
        </p:spPr>
        <p:txBody>
          <a:bodyPr wrap="none" anchor="ctr"/>
          <a:lstStyle/>
          <a:p>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0" y="0"/>
            <a:ext cx="9144000" cy="6858000"/>
          </a:xfrm>
        </p:spPr>
        <p:txBody>
          <a:bodyPr/>
          <a:lstStyle/>
          <a:p>
            <a:pPr algn="ctr">
              <a:lnSpc>
                <a:spcPct val="60000"/>
              </a:lnSpc>
              <a:buFontTx/>
              <a:buNone/>
            </a:pPr>
            <a:endParaRPr lang="fr-FR" sz="2400" b="1">
              <a:solidFill>
                <a:srgbClr val="FFFF00"/>
              </a:solidFill>
            </a:endParaRPr>
          </a:p>
          <a:p>
            <a:pPr algn="ctr">
              <a:lnSpc>
                <a:spcPct val="60000"/>
              </a:lnSpc>
              <a:buFontTx/>
              <a:buNone/>
            </a:pPr>
            <a:r>
              <a:rPr lang="fr-FR" sz="2400" b="1">
                <a:solidFill>
                  <a:srgbClr val="FFFF00"/>
                </a:solidFill>
              </a:rPr>
              <a:t>ETAT ANTERIEUR (suite)</a:t>
            </a:r>
          </a:p>
          <a:p>
            <a:pPr algn="ctr">
              <a:lnSpc>
                <a:spcPct val="60000"/>
              </a:lnSpc>
              <a:buFontTx/>
              <a:buNone/>
            </a:pPr>
            <a:endParaRPr lang="fr-FR" sz="2400"/>
          </a:p>
          <a:p>
            <a:pPr>
              <a:lnSpc>
                <a:spcPct val="60000"/>
              </a:lnSpc>
              <a:buFontTx/>
              <a:buNone/>
            </a:pPr>
            <a:r>
              <a:rPr lang="fr-FR" sz="2400" b="1">
                <a:solidFill>
                  <a:srgbClr val="FFFF00"/>
                </a:solidFill>
              </a:rPr>
              <a:t>   Le point de vue de l’expert</a:t>
            </a:r>
          </a:p>
          <a:p>
            <a:pPr>
              <a:lnSpc>
                <a:spcPct val="60000"/>
              </a:lnSpc>
              <a:buFontTx/>
              <a:buNone/>
            </a:pPr>
            <a:endParaRPr lang="fr-FR" sz="2400">
              <a:solidFill>
                <a:srgbClr val="FFFF00"/>
              </a:solidFill>
            </a:endParaRPr>
          </a:p>
          <a:p>
            <a:pPr>
              <a:lnSpc>
                <a:spcPct val="60000"/>
              </a:lnSpc>
              <a:buFontTx/>
              <a:buNone/>
            </a:pPr>
            <a:r>
              <a:rPr lang="fr-FR" sz="2400">
                <a:solidFill>
                  <a:srgbClr val="FFFF00"/>
                </a:solidFill>
              </a:rPr>
              <a:t>	2- </a:t>
            </a:r>
            <a:r>
              <a:rPr lang="fr-FR" sz="2400" b="1" i="1" u="sng">
                <a:solidFill>
                  <a:srgbClr val="FFFF00"/>
                </a:solidFill>
              </a:rPr>
              <a:t>Le statut</a:t>
            </a:r>
          </a:p>
          <a:p>
            <a:pPr>
              <a:lnSpc>
                <a:spcPct val="60000"/>
              </a:lnSpc>
              <a:buFontTx/>
              <a:buNone/>
            </a:pPr>
            <a:endParaRPr lang="fr-FR" sz="2400" b="1" i="1" u="sng">
              <a:solidFill>
                <a:srgbClr val="FFFF00"/>
              </a:solidFill>
            </a:endParaRPr>
          </a:p>
          <a:p>
            <a:pPr>
              <a:lnSpc>
                <a:spcPct val="60000"/>
              </a:lnSpc>
              <a:buFontTx/>
              <a:buNone/>
            </a:pPr>
            <a:r>
              <a:rPr lang="fr-FR" sz="2400" b="1" i="1">
                <a:solidFill>
                  <a:srgbClr val="FFFF00"/>
                </a:solidFill>
              </a:rPr>
              <a:t>		</a:t>
            </a:r>
            <a:r>
              <a:rPr lang="fr-FR" sz="2400" b="1">
                <a:solidFill>
                  <a:srgbClr val="FFFF00"/>
                </a:solidFill>
              </a:rPr>
              <a:t>S’agit-il :</a:t>
            </a:r>
          </a:p>
          <a:p>
            <a:pPr>
              <a:lnSpc>
                <a:spcPct val="60000"/>
              </a:lnSpc>
              <a:buFontTx/>
              <a:buNone/>
            </a:pPr>
            <a:r>
              <a:rPr lang="fr-FR" sz="2400" b="1">
                <a:solidFill>
                  <a:srgbClr val="FFFF00"/>
                </a:solidFill>
              </a:rPr>
              <a:t>			* d’un enfant </a:t>
            </a:r>
          </a:p>
          <a:p>
            <a:pPr>
              <a:lnSpc>
                <a:spcPct val="60000"/>
              </a:lnSpc>
              <a:buFontTx/>
              <a:buNone/>
            </a:pPr>
            <a:r>
              <a:rPr lang="fr-FR" sz="2400" b="1">
                <a:solidFill>
                  <a:srgbClr val="FFFF00"/>
                </a:solidFill>
              </a:rPr>
              <a:t>			* d’un étudiant</a:t>
            </a:r>
          </a:p>
          <a:p>
            <a:pPr>
              <a:lnSpc>
                <a:spcPct val="60000"/>
              </a:lnSpc>
              <a:buFontTx/>
              <a:buNone/>
            </a:pPr>
            <a:r>
              <a:rPr lang="fr-FR" sz="2400" b="1">
                <a:solidFill>
                  <a:srgbClr val="FFFF00"/>
                </a:solidFill>
              </a:rPr>
              <a:t>			* d’un élève</a:t>
            </a:r>
          </a:p>
          <a:p>
            <a:pPr>
              <a:lnSpc>
                <a:spcPct val="60000"/>
              </a:lnSpc>
              <a:buFontTx/>
              <a:buNone/>
            </a:pPr>
            <a:endParaRPr lang="fr-FR" sz="2400" b="1">
              <a:solidFill>
                <a:srgbClr val="FFFF00"/>
              </a:solidFill>
            </a:endParaRPr>
          </a:p>
          <a:p>
            <a:pPr>
              <a:lnSpc>
                <a:spcPct val="80000"/>
              </a:lnSpc>
              <a:buFontTx/>
              <a:buNone/>
            </a:pPr>
            <a:r>
              <a:rPr lang="fr-FR" sz="2400" b="1">
                <a:solidFill>
                  <a:srgbClr val="FFFF00"/>
                </a:solidFill>
              </a:rPr>
              <a:t>		Le niveau scolaire</a:t>
            </a:r>
          </a:p>
          <a:p>
            <a:pPr>
              <a:lnSpc>
                <a:spcPct val="80000"/>
              </a:lnSpc>
              <a:buFontTx/>
              <a:buNone/>
            </a:pPr>
            <a:r>
              <a:rPr lang="fr-FR" sz="2400" b="1">
                <a:solidFill>
                  <a:srgbClr val="FFFF00"/>
                </a:solidFill>
              </a:rPr>
              <a:t>		La nature des diplômes ou formation</a:t>
            </a:r>
          </a:p>
          <a:p>
            <a:pPr>
              <a:lnSpc>
                <a:spcPct val="80000"/>
              </a:lnSpc>
              <a:buFontTx/>
              <a:buNone/>
            </a:pPr>
            <a:r>
              <a:rPr lang="fr-FR" sz="2400" b="1">
                <a:solidFill>
                  <a:srgbClr val="FFFF00"/>
                </a:solidFill>
              </a:rPr>
              <a:t>		Demandeur d’emploi</a:t>
            </a:r>
          </a:p>
          <a:p>
            <a:pPr>
              <a:lnSpc>
                <a:spcPct val="80000"/>
              </a:lnSpc>
              <a:buFontTx/>
              <a:buNone/>
            </a:pPr>
            <a:r>
              <a:rPr lang="fr-FR" sz="2400" b="1">
                <a:solidFill>
                  <a:srgbClr val="FFFF00"/>
                </a:solidFill>
              </a:rPr>
              <a:t>		Préciser son statut / sa formation</a:t>
            </a:r>
          </a:p>
          <a:p>
            <a:pPr>
              <a:lnSpc>
                <a:spcPct val="80000"/>
              </a:lnSpc>
              <a:buFontTx/>
              <a:buNone/>
            </a:pPr>
            <a:endParaRPr lang="fr-FR" sz="2400" b="1">
              <a:solidFill>
                <a:srgbClr val="FFFF00"/>
              </a:solidFill>
            </a:endParaRPr>
          </a:p>
          <a:p>
            <a:pPr>
              <a:lnSpc>
                <a:spcPct val="90000"/>
              </a:lnSpc>
              <a:buFontTx/>
              <a:buNone/>
            </a:pPr>
            <a:endParaRPr lang="fr-FR" sz="2800" b="1" i="1">
              <a:solidFill>
                <a:srgbClr val="FFFF00"/>
              </a:solidFill>
            </a:endParaRPr>
          </a:p>
          <a:p>
            <a:pPr>
              <a:lnSpc>
                <a:spcPct val="90000"/>
              </a:lnSpc>
              <a:buFontTx/>
              <a:buNone/>
            </a:pPr>
            <a:endParaRPr lang="fr-FR" sz="2800" b="1" i="1">
              <a:solidFill>
                <a:srgbClr val="FFFF00"/>
              </a:solidFill>
            </a:endParaRPr>
          </a:p>
          <a:p>
            <a:pPr>
              <a:lnSpc>
                <a:spcPct val="120000"/>
              </a:lnSpc>
              <a:buFontTx/>
              <a:buNone/>
            </a:pPr>
            <a:r>
              <a:rPr lang="fr-FR" sz="1800">
                <a:solidFill>
                  <a:srgbClr val="FFFF00"/>
                </a:solidFill>
              </a:rPr>
              <a:t>		</a:t>
            </a:r>
          </a:p>
        </p:txBody>
      </p:sp>
      <p:sp>
        <p:nvSpPr>
          <p:cNvPr id="41987" name="Rectangle 3"/>
          <p:cNvSpPr>
            <a:spLocks noChangeArrowheads="1"/>
          </p:cNvSpPr>
          <p:nvPr/>
        </p:nvSpPr>
        <p:spPr bwMode="auto">
          <a:xfrm>
            <a:off x="250825" y="765175"/>
            <a:ext cx="3673475" cy="503238"/>
          </a:xfrm>
          <a:prstGeom prst="rect">
            <a:avLst/>
          </a:prstGeom>
          <a:noFill/>
          <a:ln w="9525">
            <a:solidFill>
              <a:schemeClr val="tx1"/>
            </a:solidFill>
            <a:miter lim="800000"/>
            <a:headEnd/>
            <a:tailEnd/>
          </a:ln>
          <a:effectLst/>
        </p:spPr>
        <p:txBody>
          <a:bodyPr wrap="none" anchor="ctr"/>
          <a:lstStyle/>
          <a:p>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0" y="0"/>
            <a:ext cx="9144000" cy="6858000"/>
          </a:xfrm>
        </p:spPr>
        <p:txBody>
          <a:bodyPr/>
          <a:lstStyle/>
          <a:p>
            <a:pPr algn="ctr">
              <a:lnSpc>
                <a:spcPct val="80000"/>
              </a:lnSpc>
              <a:buFontTx/>
              <a:buNone/>
            </a:pPr>
            <a:r>
              <a:rPr lang="fr-FR" sz="2400" b="1">
                <a:solidFill>
                  <a:srgbClr val="FFFF00"/>
                </a:solidFill>
              </a:rPr>
              <a:t>ETAT ANTERIEUR</a:t>
            </a:r>
          </a:p>
          <a:p>
            <a:pPr algn="ctr">
              <a:lnSpc>
                <a:spcPct val="80000"/>
              </a:lnSpc>
              <a:buFontTx/>
              <a:buNone/>
            </a:pPr>
            <a:endParaRPr lang="fr-FR" sz="2400"/>
          </a:p>
          <a:p>
            <a:pPr>
              <a:lnSpc>
                <a:spcPct val="80000"/>
              </a:lnSpc>
              <a:buFontTx/>
              <a:buNone/>
            </a:pPr>
            <a:r>
              <a:rPr lang="fr-FR" sz="2400" b="1">
                <a:solidFill>
                  <a:srgbClr val="FFFF00"/>
                </a:solidFill>
              </a:rPr>
              <a:t>	Le point de vue du médecin</a:t>
            </a:r>
          </a:p>
          <a:p>
            <a:pPr>
              <a:lnSpc>
                <a:spcPct val="80000"/>
              </a:lnSpc>
              <a:buFontTx/>
              <a:buNone/>
            </a:pPr>
            <a:endParaRPr lang="fr-FR" sz="2400">
              <a:solidFill>
                <a:srgbClr val="FFFF00"/>
              </a:solidFill>
            </a:endParaRPr>
          </a:p>
          <a:p>
            <a:pPr>
              <a:lnSpc>
                <a:spcPct val="80000"/>
              </a:lnSpc>
              <a:buFontTx/>
              <a:buNone/>
            </a:pPr>
            <a:endParaRPr lang="fr-FR" sz="1600">
              <a:solidFill>
                <a:srgbClr val="FFFF00"/>
              </a:solidFill>
            </a:endParaRPr>
          </a:p>
          <a:p>
            <a:pPr>
              <a:lnSpc>
                <a:spcPct val="80000"/>
              </a:lnSpc>
              <a:buFontTx/>
              <a:buNone/>
            </a:pPr>
            <a:r>
              <a:rPr lang="fr-FR" sz="1000">
                <a:solidFill>
                  <a:srgbClr val="FFFF00"/>
                </a:solidFill>
              </a:rPr>
              <a:t>	</a:t>
            </a:r>
          </a:p>
          <a:p>
            <a:pPr>
              <a:lnSpc>
                <a:spcPct val="80000"/>
              </a:lnSpc>
              <a:buFontTx/>
              <a:buNone/>
            </a:pPr>
            <a:r>
              <a:rPr lang="fr-FR" sz="1000" b="1">
                <a:solidFill>
                  <a:srgbClr val="FFFF00"/>
                </a:solidFill>
              </a:rPr>
              <a:t>	</a:t>
            </a:r>
            <a:r>
              <a:rPr lang="fr-FR" sz="1800" b="1" u="sng">
                <a:solidFill>
                  <a:srgbClr val="FFFF00"/>
                </a:solidFill>
              </a:rPr>
              <a:t>Périnataux </a:t>
            </a:r>
            <a:r>
              <a:rPr lang="fr-FR" sz="1800" b="1">
                <a:solidFill>
                  <a:srgbClr val="FFFF00"/>
                </a:solidFill>
              </a:rPr>
              <a:t>: </a:t>
            </a:r>
          </a:p>
          <a:p>
            <a:pPr>
              <a:lnSpc>
                <a:spcPct val="80000"/>
              </a:lnSpc>
              <a:buFontTx/>
              <a:buNone/>
            </a:pPr>
            <a:r>
              <a:rPr lang="fr-FR" sz="1800" b="1">
                <a:solidFill>
                  <a:srgbClr val="FFFF00"/>
                </a:solidFill>
              </a:rPr>
              <a:t>		* Prématuré, </a:t>
            </a:r>
          </a:p>
          <a:p>
            <a:pPr>
              <a:lnSpc>
                <a:spcPct val="80000"/>
              </a:lnSpc>
              <a:buFontTx/>
              <a:buNone/>
            </a:pPr>
            <a:r>
              <a:rPr lang="fr-FR" sz="1800" b="1">
                <a:solidFill>
                  <a:srgbClr val="FFFF00"/>
                </a:solidFill>
              </a:rPr>
              <a:t>		* Pathologie néonatale ou périnatale</a:t>
            </a:r>
          </a:p>
          <a:p>
            <a:pPr>
              <a:lnSpc>
                <a:spcPct val="80000"/>
              </a:lnSpc>
              <a:buFontTx/>
              <a:buNone/>
            </a:pPr>
            <a:r>
              <a:rPr lang="fr-FR" sz="1800" b="1">
                <a:solidFill>
                  <a:srgbClr val="FFFF00"/>
                </a:solidFill>
              </a:rPr>
              <a:t>	</a:t>
            </a:r>
          </a:p>
          <a:p>
            <a:pPr>
              <a:lnSpc>
                <a:spcPct val="80000"/>
              </a:lnSpc>
              <a:buFontTx/>
              <a:buNone/>
            </a:pPr>
            <a:r>
              <a:rPr lang="fr-FR" sz="1800" b="1">
                <a:solidFill>
                  <a:srgbClr val="FFFF00"/>
                </a:solidFill>
              </a:rPr>
              <a:t>	</a:t>
            </a:r>
            <a:r>
              <a:rPr lang="fr-FR" sz="1800" b="1" u="sng">
                <a:solidFill>
                  <a:srgbClr val="FFFF00"/>
                </a:solidFill>
              </a:rPr>
              <a:t>Enfance</a:t>
            </a:r>
            <a:r>
              <a:rPr lang="fr-FR" sz="1800" b="1">
                <a:solidFill>
                  <a:srgbClr val="FFFF00"/>
                </a:solidFill>
              </a:rPr>
              <a:t> : </a:t>
            </a:r>
          </a:p>
          <a:p>
            <a:pPr>
              <a:lnSpc>
                <a:spcPct val="80000"/>
              </a:lnSpc>
              <a:buFontTx/>
              <a:buNone/>
            </a:pPr>
            <a:r>
              <a:rPr lang="fr-FR" sz="1800" b="1">
                <a:solidFill>
                  <a:srgbClr val="FFFF00"/>
                </a:solidFill>
              </a:rPr>
              <a:t>		* Convulsions,</a:t>
            </a:r>
          </a:p>
          <a:p>
            <a:pPr>
              <a:lnSpc>
                <a:spcPct val="80000"/>
              </a:lnSpc>
              <a:buFontTx/>
              <a:buNone/>
            </a:pPr>
            <a:r>
              <a:rPr lang="fr-FR" sz="1800" b="1">
                <a:solidFill>
                  <a:srgbClr val="FFFF00"/>
                </a:solidFill>
              </a:rPr>
              <a:t>		* Développement psychomoteur,</a:t>
            </a:r>
          </a:p>
          <a:p>
            <a:pPr>
              <a:lnSpc>
                <a:spcPct val="80000"/>
              </a:lnSpc>
              <a:buFontTx/>
              <a:buNone/>
            </a:pPr>
            <a:r>
              <a:rPr lang="fr-FR" sz="1800" b="1">
                <a:solidFill>
                  <a:srgbClr val="FFFF00"/>
                </a:solidFill>
              </a:rPr>
              <a:t>		* Troubles de l’apprentissage, </a:t>
            </a:r>
          </a:p>
          <a:p>
            <a:pPr>
              <a:lnSpc>
                <a:spcPct val="80000"/>
              </a:lnSpc>
              <a:buFontTx/>
              <a:buNone/>
            </a:pPr>
            <a:r>
              <a:rPr lang="fr-FR" sz="1800" b="1">
                <a:solidFill>
                  <a:srgbClr val="FFFF00"/>
                </a:solidFill>
              </a:rPr>
              <a:t>		* Traumatismes physiques</a:t>
            </a:r>
          </a:p>
          <a:p>
            <a:pPr>
              <a:lnSpc>
                <a:spcPct val="80000"/>
              </a:lnSpc>
              <a:buFontTx/>
              <a:buNone/>
            </a:pPr>
            <a:endParaRPr lang="fr-FR" sz="1800" b="1">
              <a:solidFill>
                <a:srgbClr val="FFFF00"/>
              </a:solidFill>
            </a:endParaRPr>
          </a:p>
          <a:p>
            <a:pPr>
              <a:lnSpc>
                <a:spcPct val="80000"/>
              </a:lnSpc>
              <a:buFontTx/>
              <a:buNone/>
            </a:pPr>
            <a:r>
              <a:rPr lang="fr-FR" sz="1800" b="1">
                <a:solidFill>
                  <a:srgbClr val="FFFF00"/>
                </a:solidFill>
              </a:rPr>
              <a:t>	</a:t>
            </a:r>
            <a:r>
              <a:rPr lang="fr-FR" sz="1800" b="1" u="sng">
                <a:solidFill>
                  <a:srgbClr val="FFFF00"/>
                </a:solidFill>
              </a:rPr>
              <a:t>Adolescence</a:t>
            </a:r>
            <a:r>
              <a:rPr lang="fr-FR" sz="1800" b="1">
                <a:solidFill>
                  <a:srgbClr val="FFFF00"/>
                </a:solidFill>
              </a:rPr>
              <a:t> : </a:t>
            </a:r>
          </a:p>
          <a:p>
            <a:pPr>
              <a:lnSpc>
                <a:spcPct val="80000"/>
              </a:lnSpc>
              <a:buFontTx/>
              <a:buNone/>
            </a:pPr>
            <a:r>
              <a:rPr lang="fr-FR" sz="1800" b="1">
                <a:solidFill>
                  <a:srgbClr val="FFFF00"/>
                </a:solidFill>
              </a:rPr>
              <a:t>		* Drogue, </a:t>
            </a:r>
          </a:p>
          <a:p>
            <a:pPr>
              <a:lnSpc>
                <a:spcPct val="80000"/>
              </a:lnSpc>
              <a:buFontTx/>
              <a:buNone/>
            </a:pPr>
            <a:r>
              <a:rPr lang="fr-FR" sz="1800" b="1">
                <a:solidFill>
                  <a:srgbClr val="FFFF00"/>
                </a:solidFill>
              </a:rPr>
              <a:t>		* Alcool, </a:t>
            </a:r>
          </a:p>
          <a:p>
            <a:pPr>
              <a:lnSpc>
                <a:spcPct val="80000"/>
              </a:lnSpc>
              <a:buFontTx/>
              <a:buNone/>
            </a:pPr>
            <a:r>
              <a:rPr lang="fr-FR" sz="1800" b="1">
                <a:solidFill>
                  <a:srgbClr val="FFFF00"/>
                </a:solidFill>
              </a:rPr>
              <a:t>		* Tabagisme, </a:t>
            </a:r>
          </a:p>
          <a:p>
            <a:pPr>
              <a:lnSpc>
                <a:spcPct val="80000"/>
              </a:lnSpc>
              <a:buFontTx/>
              <a:buNone/>
            </a:pPr>
            <a:r>
              <a:rPr lang="fr-FR" sz="1800" b="1">
                <a:solidFill>
                  <a:srgbClr val="FFFF00"/>
                </a:solidFill>
              </a:rPr>
              <a:t>		* Troubles mentaux.</a:t>
            </a:r>
          </a:p>
          <a:p>
            <a:pPr>
              <a:lnSpc>
                <a:spcPct val="80000"/>
              </a:lnSpc>
              <a:buFontTx/>
              <a:buNone/>
            </a:pPr>
            <a:endParaRPr lang="fr-FR" sz="1800" b="1" i="1">
              <a:solidFill>
                <a:srgbClr val="FFFF00"/>
              </a:solidFill>
            </a:endParaRPr>
          </a:p>
          <a:p>
            <a:pPr>
              <a:lnSpc>
                <a:spcPct val="120000"/>
              </a:lnSpc>
              <a:buFontTx/>
              <a:buNone/>
            </a:pPr>
            <a:r>
              <a:rPr lang="fr-FR" sz="1000">
                <a:solidFill>
                  <a:srgbClr val="FFFF00"/>
                </a:solidFill>
              </a:rPr>
              <a:t>		</a:t>
            </a:r>
          </a:p>
          <a:p>
            <a:pPr>
              <a:lnSpc>
                <a:spcPct val="120000"/>
              </a:lnSpc>
              <a:buFontTx/>
              <a:buNone/>
            </a:pPr>
            <a:endParaRPr lang="fr-FR" sz="1000">
              <a:solidFill>
                <a:srgbClr val="FFFF00"/>
              </a:solidFill>
            </a:endParaRPr>
          </a:p>
          <a:p>
            <a:pPr>
              <a:lnSpc>
                <a:spcPct val="120000"/>
              </a:lnSpc>
              <a:buFontTx/>
              <a:buNone/>
            </a:pPr>
            <a:endParaRPr lang="fr-FR" sz="1000">
              <a:solidFill>
                <a:srgbClr val="FFFF00"/>
              </a:solidFill>
            </a:endParaRPr>
          </a:p>
        </p:txBody>
      </p:sp>
      <p:sp>
        <p:nvSpPr>
          <p:cNvPr id="44035" name="Rectangle 3"/>
          <p:cNvSpPr>
            <a:spLocks noChangeArrowheads="1"/>
          </p:cNvSpPr>
          <p:nvPr/>
        </p:nvSpPr>
        <p:spPr bwMode="auto">
          <a:xfrm>
            <a:off x="250825" y="620713"/>
            <a:ext cx="3889375" cy="504825"/>
          </a:xfrm>
          <a:prstGeom prst="rect">
            <a:avLst/>
          </a:prstGeom>
          <a:noFill/>
          <a:ln w="9525">
            <a:solidFill>
              <a:schemeClr val="tx1"/>
            </a:solidFill>
            <a:miter lim="800000"/>
            <a:headEnd/>
            <a:tailEnd/>
          </a:ln>
          <a:effectLst/>
        </p:spPr>
        <p:txBody>
          <a:bodyPr wrap="none" anchor="ctr"/>
          <a:lstStyle/>
          <a:p>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0" y="0"/>
            <a:ext cx="9144000" cy="6858000"/>
          </a:xfrm>
        </p:spPr>
        <p:txBody>
          <a:bodyPr/>
          <a:lstStyle/>
          <a:p>
            <a:pPr algn="ctr">
              <a:buFontTx/>
              <a:buNone/>
            </a:pPr>
            <a:r>
              <a:rPr lang="fr-FR" sz="2400" b="1" dirty="0">
                <a:solidFill>
                  <a:srgbClr val="FFFF00"/>
                </a:solidFill>
              </a:rPr>
              <a:t>ETAT ANTERIEUR (suite)</a:t>
            </a:r>
          </a:p>
          <a:p>
            <a:pPr algn="ctr">
              <a:buFontTx/>
              <a:buNone/>
            </a:pPr>
            <a:endParaRPr lang="fr-FR" sz="2400" dirty="0"/>
          </a:p>
          <a:p>
            <a:pPr>
              <a:buFontTx/>
              <a:buNone/>
            </a:pPr>
            <a:r>
              <a:rPr lang="fr-FR" sz="2400" b="1" dirty="0">
                <a:solidFill>
                  <a:srgbClr val="FFFF00"/>
                </a:solidFill>
              </a:rPr>
              <a:t>  Le point de vue de l’expert</a:t>
            </a:r>
          </a:p>
          <a:p>
            <a:pPr>
              <a:buFontTx/>
              <a:buNone/>
            </a:pPr>
            <a:endParaRPr lang="fr-FR" sz="2400" dirty="0">
              <a:solidFill>
                <a:srgbClr val="FFFF00"/>
              </a:solidFill>
            </a:endParaRPr>
          </a:p>
          <a:p>
            <a:pPr>
              <a:buFontTx/>
              <a:buNone/>
            </a:pPr>
            <a:r>
              <a:rPr lang="fr-FR" sz="2400" dirty="0">
                <a:solidFill>
                  <a:srgbClr val="FFFF00"/>
                </a:solidFill>
              </a:rPr>
              <a:t>	</a:t>
            </a:r>
            <a:r>
              <a:rPr lang="fr-FR" sz="2400" b="1" u="sng" dirty="0">
                <a:solidFill>
                  <a:srgbClr val="FFFF00"/>
                </a:solidFill>
              </a:rPr>
              <a:t>3- </a:t>
            </a:r>
            <a:r>
              <a:rPr lang="fr-FR" sz="2400" b="1" i="1" u="sng" dirty="0">
                <a:solidFill>
                  <a:srgbClr val="FFFF00"/>
                </a:solidFill>
              </a:rPr>
              <a:t>Antécédents médicaux</a:t>
            </a:r>
            <a:r>
              <a:rPr lang="fr-FR" sz="2400" i="1" dirty="0">
                <a:solidFill>
                  <a:srgbClr val="FFFF00"/>
                </a:solidFill>
              </a:rPr>
              <a:t> </a:t>
            </a:r>
            <a:endParaRPr lang="fr-FR" sz="2400" b="1" i="1" dirty="0">
              <a:solidFill>
                <a:srgbClr val="FFFF00"/>
              </a:solidFill>
            </a:endParaRPr>
          </a:p>
          <a:p>
            <a:pPr>
              <a:lnSpc>
                <a:spcPct val="120000"/>
              </a:lnSpc>
              <a:buFontTx/>
              <a:buNone/>
            </a:pPr>
            <a:r>
              <a:rPr lang="fr-FR" sz="2400" dirty="0">
                <a:solidFill>
                  <a:srgbClr val="FFFF00"/>
                </a:solidFill>
              </a:rPr>
              <a:t>		</a:t>
            </a:r>
          </a:p>
          <a:p>
            <a:pPr>
              <a:lnSpc>
                <a:spcPct val="120000"/>
              </a:lnSpc>
              <a:buFontTx/>
              <a:buNone/>
            </a:pPr>
            <a:r>
              <a:rPr lang="fr-FR" sz="2400" dirty="0">
                <a:solidFill>
                  <a:srgbClr val="FFFF00"/>
                </a:solidFill>
              </a:rPr>
              <a:t>Ne </a:t>
            </a:r>
            <a:r>
              <a:rPr lang="fr-FR" sz="2400" dirty="0" smtClean="0">
                <a:solidFill>
                  <a:srgbClr val="FFFF00"/>
                </a:solidFill>
              </a:rPr>
              <a:t>rapporter </a:t>
            </a:r>
            <a:r>
              <a:rPr lang="fr-FR" sz="2400" dirty="0">
                <a:solidFill>
                  <a:srgbClr val="FFFF00"/>
                </a:solidFill>
              </a:rPr>
              <a:t>que ceux qui peuvent avoir une incidence sur les lésions, leur évolution et les séquelles présentes.</a:t>
            </a:r>
          </a:p>
          <a:p>
            <a:pPr>
              <a:lnSpc>
                <a:spcPct val="120000"/>
              </a:lnSpc>
              <a:buFontTx/>
              <a:buNone/>
            </a:pPr>
            <a:r>
              <a:rPr lang="fr-FR" sz="2400" dirty="0">
                <a:solidFill>
                  <a:srgbClr val="FFFF00"/>
                </a:solidFill>
              </a:rPr>
              <a:t>		</a:t>
            </a:r>
          </a:p>
          <a:p>
            <a:pPr>
              <a:lnSpc>
                <a:spcPct val="120000"/>
              </a:lnSpc>
              <a:buFontTx/>
              <a:buNone/>
            </a:pPr>
            <a:endParaRPr lang="fr-FR" sz="2400" dirty="0">
              <a:solidFill>
                <a:srgbClr val="FFFF00"/>
              </a:solidFill>
            </a:endParaRPr>
          </a:p>
        </p:txBody>
      </p:sp>
      <p:sp>
        <p:nvSpPr>
          <p:cNvPr id="43011" name="Rectangle 3"/>
          <p:cNvSpPr>
            <a:spLocks noChangeArrowheads="1"/>
          </p:cNvSpPr>
          <p:nvPr/>
        </p:nvSpPr>
        <p:spPr bwMode="auto">
          <a:xfrm>
            <a:off x="179388" y="908050"/>
            <a:ext cx="3671887" cy="504825"/>
          </a:xfrm>
          <a:prstGeom prst="rect">
            <a:avLst/>
          </a:prstGeom>
          <a:noFill/>
          <a:ln w="9525">
            <a:solidFill>
              <a:schemeClr val="tx1"/>
            </a:solidFill>
            <a:miter lim="800000"/>
            <a:headEnd/>
            <a:tailEnd/>
          </a:ln>
          <a:effectLst/>
        </p:spPr>
        <p:txBody>
          <a:bodyPr wrap="none" anchor="ctr"/>
          <a:lstStyle/>
          <a:p>
            <a:endParaRPr lang="fr-FR"/>
          </a:p>
        </p:txBody>
      </p:sp>
    </p:spTree>
  </p:cSld>
  <p:clrMapOvr>
    <a:masterClrMapping/>
  </p:clrMapOvr>
</p:sld>
</file>

<file path=ppt/theme/theme1.xml><?xml version="1.0" encoding="utf-8"?>
<a:theme xmlns:a="http://schemas.openxmlformats.org/drawingml/2006/main" name="ENM NORTH Paris 03 avril 2008">
  <a:themeElements>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ENM NORTH Paris 03 avril 2008</Template>
  <TotalTime>167</TotalTime>
  <Words>723</Words>
  <Application>Microsoft Office PowerPoint</Application>
  <PresentationFormat>Affichage à l'écran (4:3)</PresentationFormat>
  <Paragraphs>583</Paragraphs>
  <Slides>39</Slides>
  <Notes>39</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ENM NORTH Paris 03 avril 2008</vt:lpstr>
      <vt:lpstr>EXPERTISE ET REPARATION JURIDIQUE DES SEQUELLES   SORNEST MARS 2014 Dr Pierre North  Expert honoraire aupres la cours d’Appel de COLMAR</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Pierre</dc:creator>
  <cp:lastModifiedBy>Pierre</cp:lastModifiedBy>
  <cp:revision>20</cp:revision>
  <dcterms:created xsi:type="dcterms:W3CDTF">2014-03-24T13:08:03Z</dcterms:created>
  <dcterms:modified xsi:type="dcterms:W3CDTF">2014-03-26T15:08:49Z</dcterms:modified>
</cp:coreProperties>
</file>